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7" r:id="rId2"/>
    <p:sldId id="329" r:id="rId3"/>
    <p:sldId id="333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A74"/>
    <a:srgbClr val="392EC8"/>
    <a:srgbClr val="FF6600"/>
    <a:srgbClr val="AA0687"/>
    <a:srgbClr val="A2D4E2"/>
    <a:srgbClr val="FB8FE4"/>
    <a:srgbClr val="F60AC3"/>
    <a:srgbClr val="DC2492"/>
    <a:srgbClr val="EA1653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8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F94DD65B-28BD-4AF1-80C1-5085DC9FDA8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2EE08112-DE07-4B7D-AFDD-A6A14564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EA211B3D-E8DA-4FA2-96CA-5236E682E0F8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05229F95-D686-4D46-9399-741EC1F08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Brian%20Wood\Documents\presentations\AGU09\cme01jun_cor2_3.m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Brian%20Wood\Documents\presentations\AGU09\newmovs\makemovies2_2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me01jun_cor2_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743200"/>
            <a:ext cx="7924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Modeling the 2008 June 1 CME with an Evolving Flux Rope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774918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The CME is off the east limb from STEREO-A’s perspective, but is a faint halo event as seen from STEREO-B.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This is clearly a front-side halo from B’s perspective despite the fact that there is little if any visible surface activity at all at the time of the CME (</a:t>
            </a:r>
            <a:r>
              <a:rPr lang="en-US" sz="1600" dirty="0" err="1" smtClean="0"/>
              <a:t>Robbrecht</a:t>
            </a:r>
            <a:r>
              <a:rPr lang="en-US" sz="1600" dirty="0" smtClean="0"/>
              <a:t> et al. 2009, </a:t>
            </a:r>
            <a:r>
              <a:rPr lang="en-US" sz="1600" dirty="0" err="1" smtClean="0"/>
              <a:t>ApJ</a:t>
            </a:r>
            <a:r>
              <a:rPr lang="en-US" sz="1600" dirty="0" smtClean="0"/>
              <a:t>, 701, 283).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This is a very slow CME, with speeds of only ~200 km/s in the COR2 FOV.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The CME is continuously observable in SECCHI images all the way out to 1 AU, where the CME hits STEREO-B on June 6 (</a:t>
            </a:r>
            <a:r>
              <a:rPr lang="en-US" sz="1600" dirty="0" err="1" smtClean="0"/>
              <a:t>Möstl</a:t>
            </a:r>
            <a:r>
              <a:rPr lang="en-US" sz="1600" dirty="0" smtClean="0"/>
              <a:t> et al. 2009, </a:t>
            </a:r>
            <a:r>
              <a:rPr lang="en-US" sz="1600" dirty="0" err="1" smtClean="0"/>
              <a:t>ApJL</a:t>
            </a:r>
            <a:r>
              <a:rPr lang="en-US" sz="1600" dirty="0" smtClean="0"/>
              <a:t>, in press)..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5688" y="4572000"/>
            <a:ext cx="90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COR2-B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195947" y="4464921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COR2-A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Creating a Parameterized Evolving Flux Rope CME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cme01jun_cor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2133600" cy="2133600"/>
          </a:xfrm>
          <a:prstGeom prst="rect">
            <a:avLst/>
          </a:prstGeom>
        </p:spPr>
      </p:pic>
      <p:pic>
        <p:nvPicPr>
          <p:cNvPr id="4" name="Picture 3" descr="cme01jun_hi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524000"/>
            <a:ext cx="2133600" cy="2129433"/>
          </a:xfrm>
          <a:prstGeom prst="rect">
            <a:avLst/>
          </a:prstGeom>
        </p:spPr>
      </p:pic>
      <p:pic>
        <p:nvPicPr>
          <p:cNvPr id="5" name="Picture 4" descr="cmemod_3dmult_4rot_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733800"/>
            <a:ext cx="2133600" cy="2133600"/>
          </a:xfrm>
          <a:prstGeom prst="rect">
            <a:avLst/>
          </a:prstGeom>
        </p:spPr>
      </p:pic>
      <p:pic>
        <p:nvPicPr>
          <p:cNvPr id="6" name="Picture 5" descr="cmemod_3dmult_4rot_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3733800"/>
            <a:ext cx="21336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925431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1A74"/>
                </a:solidFill>
              </a:rPr>
              <a:t>Ranges [x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min</a:t>
            </a:r>
            <a:r>
              <a:rPr lang="en-US" sz="1400" b="1" dirty="0" smtClean="0">
                <a:solidFill>
                  <a:srgbClr val="201A74"/>
                </a:solidFill>
              </a:rPr>
              <a:t>,x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max</a:t>
            </a:r>
            <a:r>
              <a:rPr lang="en-US" sz="1400" b="1" dirty="0" smtClean="0">
                <a:solidFill>
                  <a:srgbClr val="201A74"/>
                </a:solidFill>
              </a:rPr>
              <a:t>] are quoted above for the 3 quantities that are time-variable, where the quantity is then computable using</a:t>
            </a: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r>
              <a:rPr lang="en-US" sz="1400" b="1" dirty="0" smtClean="0">
                <a:solidFill>
                  <a:srgbClr val="201A74"/>
                </a:solidFill>
              </a:rPr>
              <a:t>where t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0</a:t>
            </a:r>
            <a:r>
              <a:rPr lang="en-US" sz="1400" b="1" dirty="0" smtClean="0">
                <a:solidFill>
                  <a:srgbClr val="201A74"/>
                </a:solidFill>
              </a:rPr>
              <a:t> and t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r</a:t>
            </a:r>
            <a:r>
              <a:rPr lang="en-US" sz="1400" b="1" dirty="0" smtClean="0">
                <a:solidFill>
                  <a:srgbClr val="201A74"/>
                </a:solidFill>
              </a:rPr>
              <a:t> are additional parameters for the analysis.  Assuming t=0 corresponds to 11:45 UT on 2008 June 1, we settle on values of t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0</a:t>
            </a:r>
            <a:r>
              <a:rPr lang="en-US" sz="1400" b="1" dirty="0" smtClean="0">
                <a:solidFill>
                  <a:srgbClr val="201A74"/>
                </a:solidFill>
              </a:rPr>
              <a:t>=40 hr and</a:t>
            </a:r>
          </a:p>
          <a:p>
            <a:r>
              <a:rPr lang="en-US" sz="1400" b="1" dirty="0" smtClean="0">
                <a:solidFill>
                  <a:srgbClr val="201A74"/>
                </a:solidFill>
              </a:rPr>
              <a:t>t</a:t>
            </a:r>
            <a:r>
              <a:rPr lang="en-US" sz="1400" b="1" baseline="-25000" dirty="0" smtClean="0">
                <a:solidFill>
                  <a:srgbClr val="201A74"/>
                </a:solidFill>
              </a:rPr>
              <a:t>r</a:t>
            </a:r>
            <a:r>
              <a:rPr lang="en-US" sz="1400" b="1" dirty="0" smtClean="0">
                <a:solidFill>
                  <a:srgbClr val="201A74"/>
                </a:solidFill>
              </a:rPr>
              <a:t>=15 hr.</a:t>
            </a:r>
            <a:endParaRPr lang="en-US" sz="1400" b="1" dirty="0">
              <a:solidFill>
                <a:srgbClr val="201A74"/>
              </a:solidFill>
            </a:endParaRPr>
          </a:p>
        </p:txBody>
      </p:sp>
      <p:pic>
        <p:nvPicPr>
          <p:cNvPr id="9" name="Picture 8" descr="cme01jun_eq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648200"/>
            <a:ext cx="3997088" cy="529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3886200"/>
            <a:ext cx="4114800" cy="228600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me01jun_tab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9684" y="1600200"/>
            <a:ext cx="2148516" cy="1991585"/>
          </a:xfrm>
          <a:prstGeom prst="rect">
            <a:avLst/>
          </a:prstGeom>
        </p:spPr>
      </p:pic>
      <p:pic>
        <p:nvPicPr>
          <p:cNvPr id="12" name="Picture 11" descr="eqn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2133600"/>
            <a:ext cx="1971675" cy="530073"/>
          </a:xfrm>
          <a:prstGeom prst="rect">
            <a:avLst/>
          </a:prstGeom>
        </p:spPr>
      </p:pic>
      <p:pic>
        <p:nvPicPr>
          <p:cNvPr id="13" name="Picture 12" descr="eq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2599329"/>
            <a:ext cx="2071687" cy="448671"/>
          </a:xfrm>
          <a:prstGeom prst="rect">
            <a:avLst/>
          </a:prstGeom>
        </p:spPr>
      </p:pic>
      <p:pic>
        <p:nvPicPr>
          <p:cNvPr id="14" name="Picture 13" descr="eqn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2985513"/>
            <a:ext cx="2047875" cy="519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16865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1A74"/>
                </a:solidFill>
              </a:rPr>
              <a:t>The flux rope is computed using the following equations:</a:t>
            </a:r>
            <a:endParaRPr lang="en-US" sz="1400" b="1" dirty="0">
              <a:solidFill>
                <a:srgbClr val="201A7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1676400"/>
            <a:ext cx="2362200" cy="1828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Comprehensive Movie of 2008 June 1 CME</a:t>
            </a:r>
            <a:endParaRPr lang="en-US" sz="3600" dirty="0"/>
          </a:p>
        </p:txBody>
      </p:sp>
      <p:pic>
        <p:nvPicPr>
          <p:cNvPr id="3" name="makemovies2_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898643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211</Words>
  <Application>Microsoft Office PowerPoint</Application>
  <PresentationFormat>On-screen Show (4:3)</PresentationFormat>
  <Paragraphs>16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Modeling the 2008 June 1 CME with an Evolving Flux Rope</vt:lpstr>
      <vt:lpstr>Creating a Parameterized Evolving Flux Rope CME</vt:lpstr>
      <vt:lpstr>Comprehensive Movie of 2008 June 1 CME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Morphology and Kinematics from Comprehensive STEREO Observations  Brian Wood, Russ Howard, Simon Plunkett, Dennis Socker, Arnaud Thernisien Naval Research Lab, Space Sciences Division</dc:title>
  <dc:creator>Brian Wood</dc:creator>
  <cp:lastModifiedBy>Brian Wood</cp:lastModifiedBy>
  <cp:revision>297</cp:revision>
  <dcterms:created xsi:type="dcterms:W3CDTF">2006-08-16T00:00:00Z</dcterms:created>
  <dcterms:modified xsi:type="dcterms:W3CDTF">2009-10-27T07:00:48Z</dcterms:modified>
</cp:coreProperties>
</file>