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L Heritage TemplateMaster-M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NSS-CS-logos-01.gi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32" t="10851" r="11114" b="8366"/>
          <a:stretch/>
        </p:blipFill>
        <p:spPr>
          <a:xfrm>
            <a:off x="6915359" y="2601691"/>
            <a:ext cx="1954557" cy="20116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SS-CS-logos-03.gi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32" t="7077" r="11114" b="12047"/>
          <a:stretch/>
        </p:blipFill>
        <p:spPr>
          <a:xfrm>
            <a:off x="6915359" y="287712"/>
            <a:ext cx="1954557" cy="2013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04" y="1277219"/>
            <a:ext cx="6398227" cy="1540403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04" y="2933782"/>
            <a:ext cx="5269128" cy="14613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035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173"/>
            <a:ext cx="8229600" cy="4568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5D-F848-4342-9DD9-3FFF480AC53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A9A1-90F0-1543-9B89-2A3247251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88503"/>
            <a:ext cx="8229600" cy="85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1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08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08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5D-F848-4342-9DD9-3FFF480AC53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96781"/>
            <a:ext cx="2895600" cy="1686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A9A1-90F0-1543-9B89-2A324725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58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5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5D-F848-4342-9DD9-3FFF480AC53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A9A1-90F0-1543-9B89-2A324725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260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5D-F848-4342-9DD9-3FFF480AC53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A9A1-90F0-1543-9B89-2A324725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13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4A5D-F848-4342-9DD9-3FFF480AC53E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A9A1-90F0-1543-9B89-2A324725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L Heritage TemplateInsideMasterlgstr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893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503"/>
            <a:ext cx="8229600" cy="85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8174"/>
            <a:ext cx="8229600" cy="4525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7528" y="6647175"/>
            <a:ext cx="931825" cy="168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5AE4A5D-F848-4342-9DD9-3FFF480AC53E}" type="datetimeFigureOut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38235" y="6647176"/>
            <a:ext cx="762664" cy="168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BF1A9A1-90F0-1543-9B89-2A324725123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11"/>
          <p:cNvGrpSpPr/>
          <p:nvPr userDrawn="1"/>
        </p:nvGrpSpPr>
        <p:grpSpPr>
          <a:xfrm>
            <a:off x="815332" y="6366298"/>
            <a:ext cx="7536188" cy="405442"/>
            <a:chOff x="815332" y="6366298"/>
            <a:chExt cx="7536188" cy="405442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gray">
            <a:xfrm flipV="1">
              <a:off x="815332" y="6569019"/>
              <a:ext cx="7536188" cy="0"/>
            </a:xfrm>
            <a:prstGeom prst="line">
              <a:avLst/>
            </a:prstGeom>
            <a:noFill/>
            <a:ln w="38100">
              <a:solidFill>
                <a:srgbClr val="00336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268562" y="6366298"/>
              <a:ext cx="629729" cy="405442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4572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  <p:pic>
          <p:nvPicPr>
            <p:cNvPr id="10" name="Picture 25" descr="APL Icon - Blue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>
              <a:off x="4304820" y="6409512"/>
              <a:ext cx="557212" cy="31901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5" name="Picture 4" descr="NSS-CS-logos-02.gif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15" t="20863" r="19362" b="25088"/>
          <a:stretch/>
        </p:blipFill>
        <p:spPr>
          <a:xfrm>
            <a:off x="0" y="6112647"/>
            <a:ext cx="774692" cy="745354"/>
          </a:xfrm>
          <a:prstGeom prst="rect">
            <a:avLst/>
          </a:prstGeom>
        </p:spPr>
      </p:pic>
      <p:pic>
        <p:nvPicPr>
          <p:cNvPr id="11" name="Picture 10" descr="NSS-CS-logos-04.gif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24" t="20864" r="24974" b="24368"/>
          <a:stretch/>
        </p:blipFill>
        <p:spPr>
          <a:xfrm>
            <a:off x="8429694" y="6102725"/>
            <a:ext cx="714306" cy="755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0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FFFFFF"/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8"/>
        </a:spcBef>
        <a:buClr>
          <a:schemeClr val="accent2">
            <a:lumMod val="75000"/>
          </a:schemeClr>
        </a:buClr>
        <a:buFont typeface="Wingdings" charset="2"/>
        <a:buChar char="§"/>
        <a:defRPr sz="3200" b="0" i="0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68"/>
        </a:spcBef>
        <a:buClr>
          <a:schemeClr val="accent2">
            <a:lumMod val="75000"/>
          </a:schemeClr>
        </a:buClr>
        <a:buSzPct val="50000"/>
        <a:buFont typeface="Wingdings" charset="2"/>
        <a:buChar char="q"/>
        <a:defRPr sz="2800" b="0" i="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68"/>
        </a:spcBef>
        <a:buClr>
          <a:schemeClr val="accent2">
            <a:lumMod val="75000"/>
          </a:schemeClr>
        </a:buClr>
        <a:buSzPct val="130000"/>
        <a:buFont typeface="Arial"/>
        <a:buChar char="•"/>
        <a:defRPr sz="2400" b="0" i="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68"/>
        </a:spcBef>
        <a:buClr>
          <a:schemeClr val="accent2">
            <a:lumMod val="75000"/>
          </a:schemeClr>
        </a:buClr>
        <a:buFont typeface="Lucida Grande"/>
        <a:buChar char="-"/>
        <a:defRPr sz="2000" b="0" i="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68"/>
        </a:spcBef>
        <a:buClr>
          <a:schemeClr val="accent2">
            <a:lumMod val="75000"/>
          </a:schemeClr>
        </a:buClr>
        <a:buSzPct val="90000"/>
        <a:buFont typeface="Courier New"/>
        <a:buChar char="o"/>
        <a:defRPr sz="2000" b="0" i="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2492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/>
              <a:t>STEREO Project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5814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Ron Denissen – APL Project Manager</a:t>
            </a:r>
          </a:p>
          <a:p>
            <a:pPr algn="ctr"/>
            <a:r>
              <a:rPr lang="en-US" dirty="0"/>
              <a:t>Dan Wilson– APL Mission System Engineer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791200" y="1828800"/>
            <a:ext cx="10668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Project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Scientist</a:t>
            </a:r>
          </a:p>
          <a:p>
            <a:pPr algn="ctr"/>
            <a:r>
              <a:rPr lang="en-US" sz="1400">
                <a:latin typeface="Times New Roman" pitchFamily="18" charset="0"/>
              </a:rPr>
              <a:t>J. Gurman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219200" y="1828800"/>
            <a:ext cx="1981200" cy="914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Times New Roman" pitchFamily="18" charset="0"/>
              </a:rPr>
              <a:t>Mission Director</a:t>
            </a:r>
          </a:p>
          <a:p>
            <a:pPr algn="ctr"/>
            <a:r>
              <a:rPr lang="en-US" sz="1400" dirty="0" smtClean="0">
                <a:latin typeface="Times New Roman" pitchFamily="18" charset="0"/>
              </a:rPr>
              <a:t>D. Quinn</a:t>
            </a:r>
            <a:endParaRPr lang="en-US" sz="1400" dirty="0">
              <a:latin typeface="Times New Roman" pitchFamily="18" charset="0"/>
            </a:endParaRPr>
          </a:p>
          <a:p>
            <a:pPr algn="ctr"/>
            <a:r>
              <a:rPr lang="en-US" sz="1400" dirty="0">
                <a:latin typeface="Times New Roman" pitchFamily="18" charset="0"/>
              </a:rPr>
              <a:t>Mission System Engineer</a:t>
            </a:r>
          </a:p>
          <a:p>
            <a:pPr algn="ctr"/>
            <a:r>
              <a:rPr lang="en-US" sz="1400" dirty="0" smtClean="0">
                <a:latin typeface="Times New Roman" pitchFamily="18" charset="0"/>
              </a:rPr>
              <a:t>Josephine San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133600" y="5791200"/>
            <a:ext cx="914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FDF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00200" y="3048000"/>
            <a:ext cx="1143000" cy="762000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Project</a:t>
            </a:r>
          </a:p>
          <a:p>
            <a:pPr algn="ctr"/>
            <a:r>
              <a:rPr lang="en-US" sz="1400">
                <a:latin typeface="Times New Roman" pitchFamily="18" charset="0"/>
              </a:rPr>
              <a:t>Manager</a:t>
            </a:r>
          </a:p>
          <a:p>
            <a:pPr algn="ctr"/>
            <a:r>
              <a:rPr lang="en-US" sz="1400">
                <a:latin typeface="Times New Roman" pitchFamily="18" charset="0"/>
              </a:rPr>
              <a:t>R. A. Denissen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819400" y="4267200"/>
            <a:ext cx="914400" cy="609600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Mission</a:t>
            </a:r>
          </a:p>
          <a:p>
            <a:pPr algn="ctr"/>
            <a:r>
              <a:rPr lang="en-US" sz="1400">
                <a:latin typeface="Times New Roman" pitchFamily="18" charset="0"/>
              </a:rPr>
              <a:t>Operations</a:t>
            </a:r>
          </a:p>
          <a:p>
            <a:pPr algn="ctr"/>
            <a:r>
              <a:rPr lang="en-US" sz="1400">
                <a:latin typeface="Times New Roman" pitchFamily="18" charset="0"/>
              </a:rPr>
              <a:t>D. Ossing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62000" y="4267200"/>
            <a:ext cx="914400" cy="609600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System</a:t>
            </a:r>
          </a:p>
          <a:p>
            <a:pPr algn="ctr"/>
            <a:r>
              <a:rPr lang="en-US" sz="1400">
                <a:latin typeface="Times New Roman" pitchFamily="18" charset="0"/>
              </a:rPr>
              <a:t>Engineering</a:t>
            </a:r>
          </a:p>
          <a:p>
            <a:pPr algn="ctr"/>
            <a:r>
              <a:rPr lang="en-US" sz="1400">
                <a:latin typeface="Times New Roman" pitchFamily="18" charset="0"/>
              </a:rPr>
              <a:t>D. Wilson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505200" y="5029200"/>
            <a:ext cx="914400" cy="609600"/>
          </a:xfrm>
          <a:prstGeom prst="flowChartProcess">
            <a:avLst/>
          </a:prstGeom>
          <a:solidFill>
            <a:srgbClr val="CEE8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DSN</a:t>
            </a:r>
          </a:p>
          <a:p>
            <a:pPr algn="ctr"/>
            <a:r>
              <a:rPr lang="en-US" sz="1400">
                <a:latin typeface="Times New Roman" pitchFamily="18" charset="0"/>
              </a:rPr>
              <a:t>Technical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781800" y="3124200"/>
            <a:ext cx="11430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SSC</a:t>
            </a:r>
          </a:p>
          <a:p>
            <a:pPr algn="ctr"/>
            <a:r>
              <a:rPr lang="en-US" sz="1400">
                <a:latin typeface="Times New Roman" pitchFamily="18" charset="0"/>
              </a:rPr>
              <a:t>W. Thompson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219200" y="4038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2766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2192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209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2390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5486400" y="32766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486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5334000" y="32004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181600" y="31242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29200" y="30480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Science</a:t>
            </a:r>
          </a:p>
          <a:p>
            <a:pPr algn="ctr"/>
            <a:r>
              <a:rPr lang="en-US" sz="1400">
                <a:latin typeface="Times New Roman" pitchFamily="18" charset="0"/>
              </a:rPr>
              <a:t>Teams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2209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00400" y="2133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2484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486400" y="2895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505200" y="5791200"/>
            <a:ext cx="914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DSN</a:t>
            </a:r>
          </a:p>
          <a:p>
            <a:pPr algn="ctr"/>
            <a:r>
              <a:rPr lang="en-US" sz="1400">
                <a:latin typeface="Times New Roman" pitchFamily="18" charset="0"/>
              </a:rPr>
              <a:t>Scheduling</a:t>
            </a: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248400" y="42672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>
            <a:off x="6096000" y="41910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5943600" y="41148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5791200" y="4038600"/>
            <a:ext cx="914400" cy="609600"/>
          </a:xfrm>
          <a:prstGeom prst="flowChart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Payload</a:t>
            </a:r>
          </a:p>
          <a:p>
            <a:pPr algn="ctr"/>
            <a:r>
              <a:rPr lang="en-US" sz="1400">
                <a:latin typeface="Times New Roman" pitchFamily="18" charset="0"/>
              </a:rPr>
              <a:t>Operations</a:t>
            </a:r>
          </a:p>
          <a:p>
            <a:pPr algn="ctr"/>
            <a:r>
              <a:rPr lang="en-US" sz="1400">
                <a:latin typeface="Times New Roman" pitchFamily="18" charset="0"/>
              </a:rPr>
              <a:t>Teams</a:t>
            </a: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54864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5486400" y="3657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4572000" y="4953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 flipV="1">
            <a:off x="7391400" y="3733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3733800" y="4572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4876800" y="5257800"/>
            <a:ext cx="457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4876800" y="5562600"/>
            <a:ext cx="4572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4876800" y="5867400"/>
            <a:ext cx="457200" cy="152400"/>
          </a:xfrm>
          <a:prstGeom prst="rect">
            <a:avLst/>
          </a:prstGeom>
          <a:solidFill>
            <a:srgbClr val="CEE8B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486400" y="51816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GSFC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486400" y="5486400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APL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5486400" y="5791200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JPL</a:t>
            </a:r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4876800" y="6172200"/>
            <a:ext cx="457200" cy="152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486400" y="6096000"/>
            <a:ext cx="268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NRL, UCBerkeley, UNH, UMinn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4572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2133600" y="5029200"/>
            <a:ext cx="914400" cy="609600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Mission</a:t>
            </a:r>
          </a:p>
          <a:p>
            <a:pPr algn="ctr"/>
            <a:r>
              <a:rPr lang="en-US" sz="1400">
                <a:latin typeface="Times New Roman" pitchFamily="18" charset="0"/>
              </a:rPr>
              <a:t>Operation</a:t>
            </a:r>
          </a:p>
          <a:p>
            <a:pPr algn="ctr"/>
            <a:r>
              <a:rPr lang="en-US" sz="1400">
                <a:latin typeface="Times New Roman" pitchFamily="18" charset="0"/>
              </a:rPr>
              <a:t>Team</a:t>
            </a:r>
          </a:p>
        </p:txBody>
      </p:sp>
      <p:sp>
        <p:nvSpPr>
          <p:cNvPr id="46" name="Line 49"/>
          <p:cNvSpPr>
            <a:spLocks noChangeShapeType="1"/>
          </p:cNvSpPr>
          <p:nvPr/>
        </p:nvSpPr>
        <p:spPr bwMode="auto">
          <a:xfrm>
            <a:off x="32766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3048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51"/>
          <p:cNvSpPr>
            <a:spLocks noChangeShapeType="1"/>
          </p:cNvSpPr>
          <p:nvPr/>
        </p:nvSpPr>
        <p:spPr bwMode="auto">
          <a:xfrm>
            <a:off x="3048000" y="609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762000" y="5029200"/>
            <a:ext cx="914400" cy="609600"/>
          </a:xfrm>
          <a:prstGeom prst="flowChartProcess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Subsystem</a:t>
            </a:r>
          </a:p>
          <a:p>
            <a:pPr algn="ctr"/>
            <a:r>
              <a:rPr lang="en-US" sz="1400">
                <a:latin typeface="Times New Roman" pitchFamily="18" charset="0"/>
              </a:rPr>
              <a:t>Lead</a:t>
            </a:r>
          </a:p>
          <a:p>
            <a:pPr algn="ctr"/>
            <a:r>
              <a:rPr lang="en-US" sz="1400">
                <a:latin typeface="Times New Roman" pitchFamily="18" charset="0"/>
              </a:rPr>
              <a:t>Engineers</a:t>
            </a:r>
          </a:p>
        </p:txBody>
      </p:sp>
      <p:sp>
        <p:nvSpPr>
          <p:cNvPr id="50" name="Line 53"/>
          <p:cNvSpPr>
            <a:spLocks noChangeShapeType="1"/>
          </p:cNvSpPr>
          <p:nvPr/>
        </p:nvSpPr>
        <p:spPr bwMode="auto">
          <a:xfrm>
            <a:off x="12192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37338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28600" y="533400"/>
            <a:ext cx="7543800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STEREO Phase E </a:t>
            </a:r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Organization </a:t>
            </a:r>
            <a:r>
              <a:rPr lang="en-US" sz="2800" dirty="0">
                <a:solidFill>
                  <a:schemeClr val="bg1"/>
                </a:solidFill>
                <a:latin typeface="Verdana" pitchFamily="34" charset="0"/>
              </a:rPr>
              <a:t>Chart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5847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3200" dirty="0" smtClean="0">
                <a:latin typeface="+mn-lt"/>
              </a:rPr>
              <a:t>Program Status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b="1" kern="0" dirty="0">
                <a:solidFill>
                  <a:srgbClr val="3333CC"/>
                </a:solidFill>
                <a:latin typeface="+mn-lt"/>
              </a:rPr>
              <a:t>Operations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Began automated unattended tracks April 30,2007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Operations team is 6 full time staff.  Total manpower is approximately 11 MM/M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Downlink rates: </a:t>
            </a: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Varies, 720 to 160 Kbps depends on antenna size and track elevation 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dirty="0" smtClean="0">
                <a:solidFill>
                  <a:srgbClr val="6600FF"/>
                </a:solidFill>
              </a:rPr>
              <a:t>Switched MOC to CCSDS SLE telemetry standard in July 2011</a:t>
            </a:r>
            <a:endParaRPr lang="en-US" sz="1600" i="1" kern="0" dirty="0" smtClean="0">
              <a:solidFill>
                <a:srgbClr val="6600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</a:rPr>
              <a:t>Began using ESA stations (35 meter) in January 2012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Due to very high DSN loading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</a:rPr>
              <a:t>Approved through December 2012</a:t>
            </a:r>
            <a:endParaRPr lang="en-US" sz="1600" i="1" kern="0" dirty="0">
              <a:solidFill>
                <a:srgbClr val="6600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Mission operations center </a:t>
            </a: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still </a:t>
            </a: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collecting 4 – 5 Gbits per day in support of the science mission.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b="1" kern="0" dirty="0" smtClean="0">
                <a:solidFill>
                  <a:srgbClr val="3333CC"/>
                </a:solidFill>
                <a:latin typeface="+mn-lt"/>
              </a:rPr>
              <a:t>Special </a:t>
            </a:r>
            <a:r>
              <a:rPr lang="en-US" sz="2000" b="1" kern="0" dirty="0">
                <a:solidFill>
                  <a:srgbClr val="3333CC"/>
                </a:solidFill>
                <a:latin typeface="+mn-lt"/>
              </a:rPr>
              <a:t>Observatory </a:t>
            </a:r>
            <a:r>
              <a:rPr lang="en-US" sz="2000" b="1" kern="0" dirty="0" smtClean="0">
                <a:solidFill>
                  <a:srgbClr val="3333CC"/>
                </a:solidFill>
                <a:latin typeface="+mn-lt"/>
              </a:rPr>
              <a:t>Events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Spacecraft are 230 degrees apart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&gt;</a:t>
            </a: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110 instrument calibration events and roll </a:t>
            </a: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events</a:t>
            </a:r>
            <a:endParaRPr lang="en-US" sz="1600" i="1" kern="0" dirty="0" smtClean="0">
              <a:solidFill>
                <a:srgbClr val="6600FF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30 </a:t>
            </a: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High Gain Antenna </a:t>
            </a: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Calibrations (every 6 months)</a:t>
            </a:r>
            <a:endParaRPr lang="en-US" sz="1600" i="1" kern="0" dirty="0">
              <a:solidFill>
                <a:srgbClr val="6600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600" i="1" kern="0" dirty="0" smtClean="0">
                <a:solidFill>
                  <a:srgbClr val="6600FF"/>
                </a:solidFill>
                <a:latin typeface="+mn-lt"/>
              </a:rPr>
              <a:t>84 </a:t>
            </a:r>
            <a:r>
              <a:rPr lang="en-US" sz="1600" i="1" kern="0" dirty="0">
                <a:solidFill>
                  <a:srgbClr val="6600FF"/>
                </a:solidFill>
                <a:latin typeface="+mn-lt"/>
              </a:rPr>
              <a:t>Momentum Dumps (~every 6 weeks on both spacecraft)</a:t>
            </a:r>
          </a:p>
          <a:p>
            <a:pPr marL="1219200" lvl="2" indent="-3048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200" b="1" kern="0" dirty="0">
              <a:latin typeface="+mn-lt"/>
            </a:endParaRP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sz="1000" b="1" kern="0" dirty="0">
              <a:solidFill>
                <a:srgbClr val="3333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396929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DSN Interface Changes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r>
              <a:rPr lang="en-US" sz="2800" u="sng" kern="0" dirty="0" smtClean="0">
                <a:solidFill>
                  <a:srgbClr val="3333CC"/>
                </a:solidFill>
                <a:latin typeface="+mn-lt"/>
              </a:rPr>
              <a:t>2011</a:t>
            </a:r>
            <a:endParaRPr lang="en-US" sz="2800" u="sng" kern="0" dirty="0">
              <a:solidFill>
                <a:srgbClr val="3333CC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Jan  - DSN Service Scheduling Software Implementation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May - SLE TLM Implementation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Jun  - 160 kbps Rate Change – </a:t>
            </a:r>
            <a:r>
              <a:rPr lang="en-US" sz="2400" kern="0" dirty="0">
                <a:solidFill>
                  <a:schemeClr val="hlink"/>
                </a:solidFill>
                <a:latin typeface="+mn-lt"/>
              </a:rPr>
              <a:t>AHEAD</a:t>
            </a:r>
            <a:r>
              <a:rPr lang="en-US" sz="2400" kern="0" dirty="0">
                <a:solidFill>
                  <a:srgbClr val="3333CC"/>
                </a:solidFill>
                <a:latin typeface="+mn-lt"/>
              </a:rPr>
              <a:t> (both S/C, 8 hr tracks)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Jul   - 160 kbps Rate Change – 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</a:rPr>
              <a:t>BEHIND</a:t>
            </a:r>
            <a:endParaRPr lang="en-US" sz="2400" kern="0" dirty="0">
              <a:solidFill>
                <a:srgbClr val="3333CC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r>
              <a:rPr lang="en-US" sz="2800" u="sng" kern="0" dirty="0">
                <a:solidFill>
                  <a:srgbClr val="3333CC"/>
                </a:solidFill>
                <a:latin typeface="+mn-lt"/>
              </a:rPr>
              <a:t>2012</a:t>
            </a:r>
            <a:endParaRPr lang="en-US" sz="2800" kern="0" dirty="0">
              <a:solidFill>
                <a:srgbClr val="3333CC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Nov - 120 kbps Rate Change – </a:t>
            </a:r>
            <a:r>
              <a:rPr lang="en-US" sz="2400" kern="0" dirty="0">
                <a:solidFill>
                  <a:srgbClr val="0000FF"/>
                </a:solidFill>
                <a:latin typeface="+mn-lt"/>
              </a:rPr>
              <a:t>BEHIND</a:t>
            </a:r>
            <a:endParaRPr lang="en-US" sz="2400" kern="0" dirty="0">
              <a:solidFill>
                <a:srgbClr val="3333CC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defRPr/>
            </a:pPr>
            <a:r>
              <a:rPr lang="en-US" sz="2800" u="sng" kern="0" dirty="0">
                <a:solidFill>
                  <a:srgbClr val="3333CC"/>
                </a:solidFill>
                <a:latin typeface="+mn-lt"/>
              </a:rPr>
              <a:t>2013</a:t>
            </a:r>
          </a:p>
          <a:p>
            <a:pPr marL="342900" indent="-342900" eaLnBrk="0" hangingPunct="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3333CC"/>
                </a:solidFill>
                <a:latin typeface="+mn-lt"/>
              </a:rPr>
              <a:t>May - 120 kbps Rate Change – </a:t>
            </a:r>
            <a:r>
              <a:rPr lang="en-US" sz="2400" kern="0" dirty="0">
                <a:solidFill>
                  <a:schemeClr val="hlink"/>
                </a:solidFill>
                <a:latin typeface="+mn-lt"/>
              </a:rPr>
              <a:t>AHEAD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kern="0" dirty="0">
              <a:solidFill>
                <a:srgbClr val="3333CC"/>
              </a:solidFill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kern="0" dirty="0">
              <a:solidFill>
                <a:srgbClr val="3333CC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 anomalies on both spacecraft.</a:t>
            </a:r>
          </a:p>
          <a:p>
            <a:pPr lvl="1"/>
            <a:r>
              <a:rPr lang="en-US" sz="2000" dirty="0" smtClean="0"/>
              <a:t>Last occurrence, April 10, 2011, on AHEAD</a:t>
            </a:r>
          </a:p>
          <a:p>
            <a:r>
              <a:rPr lang="en-US" sz="2400" dirty="0" smtClean="0"/>
              <a:t>Increasing track </a:t>
            </a:r>
            <a:r>
              <a:rPr lang="en-US" sz="2400" dirty="0" smtClean="0"/>
              <a:t>lengths</a:t>
            </a:r>
            <a:r>
              <a:rPr lang="en-US" sz="2400" dirty="0" smtClean="0"/>
              <a:t> </a:t>
            </a:r>
            <a:r>
              <a:rPr lang="en-US" sz="2400" dirty="0" smtClean="0"/>
              <a:t>cause more data </a:t>
            </a:r>
            <a:r>
              <a:rPr lang="en-US" sz="2400" dirty="0" smtClean="0"/>
              <a:t>gaps.</a:t>
            </a:r>
            <a:endParaRPr lang="en-US" sz="2400" dirty="0" smtClean="0"/>
          </a:p>
          <a:p>
            <a:r>
              <a:rPr lang="en-US" sz="2400" dirty="0" smtClean="0"/>
              <a:t>Aging spacecraft and ground system</a:t>
            </a:r>
          </a:p>
          <a:p>
            <a:pPr lvl="1"/>
            <a:r>
              <a:rPr lang="en-US" sz="2000" dirty="0" smtClean="0"/>
              <a:t>Wheel </a:t>
            </a:r>
            <a:r>
              <a:rPr lang="en-US" sz="2000" dirty="0" smtClean="0"/>
              <a:t>noise</a:t>
            </a:r>
          </a:p>
          <a:p>
            <a:pPr lvl="1"/>
            <a:r>
              <a:rPr lang="en-US" sz="2000" dirty="0" smtClean="0"/>
              <a:t>Blanket deterioration</a:t>
            </a:r>
            <a:endParaRPr lang="en-US" sz="2000" dirty="0" smtClean="0"/>
          </a:p>
          <a:p>
            <a:pPr lvl="1"/>
            <a:r>
              <a:rPr lang="en-US" sz="2000" dirty="0" smtClean="0"/>
              <a:t>Ground system </a:t>
            </a:r>
            <a:r>
              <a:rPr lang="en-US" sz="2000" dirty="0" smtClean="0"/>
              <a:t>replacements</a:t>
            </a:r>
          </a:p>
          <a:p>
            <a:r>
              <a:rPr lang="en-US" sz="2400" dirty="0" smtClean="0"/>
              <a:t>APL current contract expires in September of 2012.  Two options exist</a:t>
            </a:r>
          </a:p>
          <a:p>
            <a:pPr lvl="1"/>
            <a:r>
              <a:rPr lang="en-US" sz="2000" dirty="0" smtClean="0"/>
              <a:t>1 year proposal to align with science authorization from Senior advisory Board</a:t>
            </a:r>
          </a:p>
          <a:p>
            <a:pPr lvl="1"/>
            <a:r>
              <a:rPr lang="en-US" sz="2000" dirty="0" smtClean="0"/>
              <a:t>2 year proposal as we have been doing.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Issues and Concerns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in masthead bann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CBB8E"/>
      </a:accent3>
      <a:accent4>
        <a:srgbClr val="8064A2"/>
      </a:accent4>
      <a:accent5>
        <a:srgbClr val="4EC4C6"/>
      </a:accent5>
      <a:accent6>
        <a:srgbClr val="F7BC92"/>
      </a:accent6>
      <a:hlink>
        <a:srgbClr val="55A0FF"/>
      </a:hlink>
      <a:folHlink>
        <a:srgbClr val="B454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337</Words>
  <Application>Microsoft Office PowerPoint</Application>
  <PresentationFormat>On-screen Show (4:3)</PresentationFormat>
  <Paragraphs>78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Thin masthead banner</vt:lpstr>
      <vt:lpstr>Slide 1</vt:lpstr>
      <vt:lpstr>Slide 2</vt:lpstr>
      <vt:lpstr>Program Status</vt:lpstr>
      <vt:lpstr>Slide 4</vt:lpstr>
      <vt:lpstr>Issues and Concerns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denisra1</dc:creator>
  <cp:lastModifiedBy>denisra1</cp:lastModifiedBy>
  <cp:revision>9</cp:revision>
  <dcterms:created xsi:type="dcterms:W3CDTF">2012-03-28T19:07:44Z</dcterms:created>
  <dcterms:modified xsi:type="dcterms:W3CDTF">2012-03-28T20:40:08Z</dcterms:modified>
</cp:coreProperties>
</file>