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2" r:id="rId3"/>
    <p:sldId id="276" r:id="rId4"/>
    <p:sldId id="263" r:id="rId5"/>
    <p:sldId id="293" r:id="rId6"/>
    <p:sldId id="264" r:id="rId7"/>
    <p:sldId id="265" r:id="rId8"/>
    <p:sldId id="267" r:id="rId9"/>
    <p:sldId id="261" r:id="rId10"/>
    <p:sldId id="273" r:id="rId11"/>
    <p:sldId id="260" r:id="rId12"/>
    <p:sldId id="291" r:id="rId13"/>
    <p:sldId id="258" r:id="rId14"/>
    <p:sldId id="268" r:id="rId15"/>
    <p:sldId id="269" r:id="rId16"/>
    <p:sldId id="266" r:id="rId17"/>
    <p:sldId id="257" r:id="rId18"/>
    <p:sldId id="277" r:id="rId19"/>
    <p:sldId id="275" r:id="rId20"/>
    <p:sldId id="279" r:id="rId21"/>
    <p:sldId id="278" r:id="rId22"/>
    <p:sldId id="289" r:id="rId23"/>
    <p:sldId id="280" r:id="rId24"/>
    <p:sldId id="272" r:id="rId25"/>
    <p:sldId id="271" r:id="rId26"/>
    <p:sldId id="281" r:id="rId27"/>
    <p:sldId id="282" r:id="rId28"/>
    <p:sldId id="286" r:id="rId29"/>
    <p:sldId id="284" r:id="rId30"/>
    <p:sldId id="283" r:id="rId31"/>
    <p:sldId id="287" r:id="rId32"/>
    <p:sldId id="290" r:id="rId33"/>
    <p:sldId id="288" r:id="rId34"/>
    <p:sldId id="292" r:id="rId35"/>
    <p:sldId id="27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52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118649-1F5C-4988-8B5A-4FC4FE863E93}" type="datetimeFigureOut">
              <a:rPr lang="en-US" smtClean="0"/>
              <a:t>2/3/2009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5712E0-9F06-447A-9AE1-F39FF76E6DC5}"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One of the major advantages of SECCHI is the inner edge of the fov closer to the sun. More type II bursts have spatial overlap with CMEs</a:t>
            </a: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905AEC-F646-41E0-B89D-7202F05E1B75}" type="slidenum">
              <a:rPr lang="en-US" smtClean="0">
                <a:latin typeface="Arial" pitchFamily="34" charset="0"/>
                <a:cs typeface="Arial" pitchFamily="34" charset="0"/>
              </a:rPr>
              <a:pPr/>
              <a:t>3</a:t>
            </a:fld>
            <a:endParaRPr lang="en-US" dirty="0"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1B8F73-C756-4262-B8DB-F4D1D537DC58}"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14F02-5952-435F-B02D-933CD160EB63}" type="slidenum">
              <a:rPr lang="en-US" smtClean="0"/>
              <a:pPr/>
              <a:t>13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0BF779-5590-420B-9E10-6642E79DFF1D}" type="slidenum">
              <a:rPr lang="en-US" smtClean="0"/>
              <a:pPr/>
              <a:t>15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DF0956-6EF5-4341-AB0A-78C72FB8A80B}" type="slidenum">
              <a:rPr lang="en-US"/>
              <a:pPr fontAlgn="base">
                <a:spcBef>
                  <a:spcPct val="0"/>
                </a:spcBef>
                <a:spcAft>
                  <a:spcPct val="0"/>
                </a:spcAft>
              </a:pPr>
              <a:t>16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(left) The</a:t>
            </a:r>
            <a:r>
              <a:rPr lang="en-US" baseline="0" dirty="0" smtClean="0"/>
              <a:t> 2007 June 3 CME in the COR1 FOV imaged during the metric type II burst. The superposed EUVI difference image shows a bubble shaped dimming region, which roughly underlies the COR1 CME. (right) the composite height-time plots from SA, SB, and SOHO. The COR1 image on the left is the only time the CME was observed during the short-lived type II burst. However, the EUVI shows the CME in several frames (shown by circles). The CME originated close to the east limb, so the projection effects are minimal. The average speeds from the three sets of data agree well with each other.  However, the speed seems to vary rapidly within the COR1 FOV (see next Fig.). </a:t>
            </a:r>
            <a:endParaRPr lang="en-US" dirty="0"/>
          </a:p>
        </p:txBody>
      </p:sp>
      <p:sp>
        <p:nvSpPr>
          <p:cNvPr id="4" name="Slide Number Placeholder 3"/>
          <p:cNvSpPr>
            <a:spLocks noGrp="1"/>
          </p:cNvSpPr>
          <p:nvPr>
            <p:ph type="sldNum" sz="quarter" idx="10"/>
          </p:nvPr>
        </p:nvSpPr>
        <p:spPr/>
        <p:txBody>
          <a:bodyPr/>
          <a:lstStyle/>
          <a:p>
            <a:fld id="{97C14F02-5952-435F-B02D-933CD160EB63}" type="slidenum">
              <a:rPr lang="en-US" smtClean="0"/>
              <a:pPr/>
              <a:t>29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Speed as a function of radial distance (left) and time (right) for</a:t>
            </a:r>
            <a:r>
              <a:rPr lang="en-US" baseline="0" dirty="0" smtClean="0"/>
              <a:t> the 2007 June 3 event. A combination of the EUVI and COR1 data shows that the CME reached a very high speed early on, just before the start of the metric type II burst and then drops to ~400 km/s before the CME crossed the COR1 FOV. The sudden drop in speed </a:t>
            </a:r>
            <a:r>
              <a:rPr lang="en-US" dirty="0" smtClean="0"/>
              <a:t> is consistent with the impulsive flare as seen from</a:t>
            </a:r>
            <a:r>
              <a:rPr lang="en-US" baseline="0" dirty="0" smtClean="0"/>
              <a:t> the GOES soft X-ray light curve (right).  The speed in the outer corona  (393 km/s) was less than the speed in the COR1 FOV. </a:t>
            </a:r>
            <a:endParaRPr lang="en-US" dirty="0"/>
          </a:p>
        </p:txBody>
      </p:sp>
      <p:sp>
        <p:nvSpPr>
          <p:cNvPr id="4" name="Slide Number Placeholder 3"/>
          <p:cNvSpPr>
            <a:spLocks noGrp="1"/>
          </p:cNvSpPr>
          <p:nvPr>
            <p:ph type="sldNum" sz="quarter" idx="10"/>
          </p:nvPr>
        </p:nvSpPr>
        <p:spPr/>
        <p:txBody>
          <a:bodyPr/>
          <a:lstStyle/>
          <a:p>
            <a:fld id="{97C14F02-5952-435F-B02D-933CD160EB63}" type="slidenum">
              <a:rPr lang="en-US" smtClean="0"/>
              <a:pPr/>
              <a:t>30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DA6F7E-CE12-46C7-9D16-7151CA36F993}" type="datetimeFigureOut">
              <a:rPr lang="en-US" smtClean="0"/>
              <a:t>2/3/2009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55E83D-7FE3-4B2C-BDF5-2B40403FE29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DA6F7E-CE12-46C7-9D16-7151CA36F993}" type="datetimeFigureOut">
              <a:rPr lang="en-US" smtClean="0"/>
              <a:t>2/3/2009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55E83D-7FE3-4B2C-BDF5-2B40403FE29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DA6F7E-CE12-46C7-9D16-7151CA36F993}" type="datetimeFigureOut">
              <a:rPr lang="en-US" smtClean="0"/>
              <a:t>2/3/2009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55E83D-7FE3-4B2C-BDF5-2B40403FE29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DA6F7E-CE12-46C7-9D16-7151CA36F993}" type="datetimeFigureOut">
              <a:rPr lang="en-US" smtClean="0"/>
              <a:t>2/3/2009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55E83D-7FE3-4B2C-BDF5-2B40403FE29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DA6F7E-CE12-46C7-9D16-7151CA36F993}" type="datetimeFigureOut">
              <a:rPr lang="en-US" smtClean="0"/>
              <a:t>2/3/2009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55E83D-7FE3-4B2C-BDF5-2B40403FE29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DA6F7E-CE12-46C7-9D16-7151CA36F993}" type="datetimeFigureOut">
              <a:rPr lang="en-US" smtClean="0"/>
              <a:t>2/3/2009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55E83D-7FE3-4B2C-BDF5-2B40403FE29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DA6F7E-CE12-46C7-9D16-7151CA36F993}" type="datetimeFigureOut">
              <a:rPr lang="en-US" smtClean="0"/>
              <a:t>2/3/2009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55E83D-7FE3-4B2C-BDF5-2B40403FE29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DA6F7E-CE12-46C7-9D16-7151CA36F993}" type="datetimeFigureOut">
              <a:rPr lang="en-US" smtClean="0"/>
              <a:t>2/3/2009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55E83D-7FE3-4B2C-BDF5-2B40403FE29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A6F7E-CE12-46C7-9D16-7151CA36F993}" type="datetimeFigureOut">
              <a:rPr lang="en-US" smtClean="0"/>
              <a:t>2/3/2009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55E83D-7FE3-4B2C-BDF5-2B40403FE29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A6F7E-CE12-46C7-9D16-7151CA36F993}" type="datetimeFigureOut">
              <a:rPr lang="en-US" smtClean="0"/>
              <a:t>2/3/2009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55E83D-7FE3-4B2C-BDF5-2B40403FE29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A6F7E-CE12-46C7-9D16-7151CA36F993}" type="datetimeFigureOut">
              <a:rPr lang="en-US" smtClean="0"/>
              <a:t>2/3/2009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55E83D-7FE3-4B2C-BDF5-2B40403FE29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A6F7E-CE12-46C7-9D16-7151CA36F993}" type="datetimeFigureOut">
              <a:rPr lang="en-US" smtClean="0"/>
              <a:t>2/3/2009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5E83D-7FE3-4B2C-BDF5-2B40403FE29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2286000"/>
          </a:xfrm>
        </p:spPr>
        <p:txBody>
          <a:bodyPr>
            <a:normAutofit fontScale="90000"/>
          </a:bodyPr>
          <a:lstStyle/>
          <a:p>
            <a:r>
              <a:rPr lang="en-US" dirty="0" smtClean="0"/>
              <a:t>Relation between Type II Bursts and CMEs Inferred from STEREO Observations</a:t>
            </a:r>
            <a:br>
              <a:rPr lang="en-US" dirty="0" smtClean="0"/>
            </a:br>
            <a:endParaRPr lang="en-US" dirty="0"/>
          </a:p>
        </p:txBody>
      </p:sp>
      <p:sp>
        <p:nvSpPr>
          <p:cNvPr id="3" name="Subtitle 2"/>
          <p:cNvSpPr>
            <a:spLocks noGrp="1"/>
          </p:cNvSpPr>
          <p:nvPr>
            <p:ph type="subTitle" idx="1"/>
          </p:nvPr>
        </p:nvSpPr>
        <p:spPr>
          <a:xfrm>
            <a:off x="457200" y="3200400"/>
            <a:ext cx="8229600" cy="3048000"/>
          </a:xfrm>
        </p:spPr>
        <p:txBody>
          <a:bodyPr>
            <a:normAutofit fontScale="62500" lnSpcReduction="20000"/>
          </a:bodyPr>
          <a:lstStyle/>
          <a:p>
            <a:r>
              <a:rPr lang="en-US" sz="3800" dirty="0" smtClean="0"/>
              <a:t>N. Gopalswamy, W. Thompson, J. Davila, M. Kaiser</a:t>
            </a:r>
            <a:r>
              <a:rPr lang="en-US" dirty="0" smtClean="0"/>
              <a:t/>
            </a:r>
            <a:br>
              <a:rPr lang="en-US" dirty="0" smtClean="0"/>
            </a:br>
            <a:r>
              <a:rPr lang="en-US" dirty="0" smtClean="0"/>
              <a:t>NASA Goddard Space Flight Center, Greenbelt, MD</a:t>
            </a:r>
            <a:br>
              <a:rPr lang="en-US" dirty="0" smtClean="0"/>
            </a:br>
            <a:r>
              <a:rPr lang="en-US" sz="3800" dirty="0" smtClean="0"/>
              <a:t>S. Yashiro</a:t>
            </a:r>
            <a:r>
              <a:rPr lang="en-US" dirty="0" smtClean="0"/>
              <a:t/>
            </a:r>
            <a:br>
              <a:rPr lang="en-US" dirty="0" smtClean="0"/>
            </a:br>
            <a:r>
              <a:rPr lang="en-US" dirty="0" smtClean="0"/>
              <a:t>Interferometrics, Herndon, VA</a:t>
            </a:r>
            <a:br>
              <a:rPr lang="en-US" dirty="0" smtClean="0"/>
            </a:br>
            <a:r>
              <a:rPr lang="en-US" sz="3800" dirty="0" smtClean="0"/>
              <a:t>P. Mäkelä, G. Michalek </a:t>
            </a:r>
            <a:r>
              <a:rPr lang="en-US" dirty="0" smtClean="0"/>
              <a:t/>
            </a:r>
            <a:br>
              <a:rPr lang="en-US" dirty="0" smtClean="0"/>
            </a:br>
            <a:r>
              <a:rPr lang="en-US" dirty="0" smtClean="0"/>
              <a:t>The Catholic University of America, Washington, DC</a:t>
            </a:r>
            <a:br>
              <a:rPr lang="en-US" dirty="0" smtClean="0"/>
            </a:br>
            <a:r>
              <a:rPr lang="en-US" sz="3800" dirty="0" smtClean="0"/>
              <a:t>J.- L. Bougeret</a:t>
            </a:r>
            <a:r>
              <a:rPr lang="en-US" dirty="0" smtClean="0"/>
              <a:t/>
            </a:r>
            <a:br>
              <a:rPr lang="en-US" dirty="0" smtClean="0"/>
            </a:br>
            <a:r>
              <a:rPr lang="en-US" dirty="0" smtClean="0"/>
              <a:t>Paris Observatory, Meudon, France</a:t>
            </a:r>
            <a:br>
              <a:rPr lang="en-US" dirty="0" smtClean="0"/>
            </a:br>
            <a:r>
              <a:rPr lang="en-US" sz="3800" dirty="0" smtClean="0"/>
              <a:t>R. Howard</a:t>
            </a:r>
            <a:r>
              <a:rPr lang="en-US" dirty="0" smtClean="0"/>
              <a:t/>
            </a:r>
            <a:br>
              <a:rPr lang="en-US" dirty="0" smtClean="0"/>
            </a:br>
            <a:r>
              <a:rPr lang="en-US" dirty="0" smtClean="0"/>
              <a:t>Naval Research Laboratory, Washington, DC</a:t>
            </a:r>
            <a:endParaRPr lang="en-US" dirty="0"/>
          </a:p>
        </p:txBody>
      </p:sp>
      <p:sp>
        <p:nvSpPr>
          <p:cNvPr id="4" name="TextBox 3"/>
          <p:cNvSpPr txBox="1"/>
          <p:nvPr/>
        </p:nvSpPr>
        <p:spPr>
          <a:xfrm>
            <a:off x="381000" y="6172200"/>
            <a:ext cx="4178836" cy="369332"/>
          </a:xfrm>
          <a:prstGeom prst="rect">
            <a:avLst/>
          </a:prstGeom>
          <a:noFill/>
        </p:spPr>
        <p:txBody>
          <a:bodyPr wrap="none" rtlCol="0">
            <a:spAutoFit/>
          </a:bodyPr>
          <a:lstStyle/>
          <a:p>
            <a:r>
              <a:rPr lang="en-US" dirty="0" smtClean="0"/>
              <a:t>STEREO SWG February 3-5, 2009 Pasadena</a:t>
            </a:r>
            <a:endParaRPr lang="en-US" dirty="0"/>
          </a:p>
        </p:txBody>
      </p:sp>
      <p:sp>
        <p:nvSpPr>
          <p:cNvPr id="5" name="TextBox 4"/>
          <p:cNvSpPr txBox="1"/>
          <p:nvPr/>
        </p:nvSpPr>
        <p:spPr>
          <a:xfrm>
            <a:off x="4800600" y="533400"/>
            <a:ext cx="2840329" cy="369332"/>
          </a:xfrm>
          <a:prstGeom prst="rect">
            <a:avLst/>
          </a:prstGeom>
          <a:noFill/>
        </p:spPr>
        <p:txBody>
          <a:bodyPr wrap="none" rtlCol="0">
            <a:spAutoFit/>
          </a:bodyPr>
          <a:lstStyle/>
          <a:p>
            <a:r>
              <a:rPr lang="en-US" dirty="0" smtClean="0"/>
              <a:t>Solar Physics – under review</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SWAVES Type II</a:t>
            </a:r>
            <a:endParaRPr lang="en-US" dirty="0"/>
          </a:p>
        </p:txBody>
      </p:sp>
      <p:pic>
        <p:nvPicPr>
          <p:cNvPr id="29698" name="Picture 2"/>
          <p:cNvPicPr>
            <a:picLocks noGrp="1" noChangeAspect="1" noChangeArrowheads="1"/>
          </p:cNvPicPr>
          <p:nvPr>
            <p:ph idx="1"/>
          </p:nvPr>
        </p:nvPicPr>
        <p:blipFill>
          <a:blip r:embed="rId2"/>
          <a:srcRect/>
          <a:stretch>
            <a:fillRect/>
          </a:stretch>
        </p:blipFill>
        <p:spPr bwMode="auto">
          <a:xfrm>
            <a:off x="-440617" y="1752600"/>
            <a:ext cx="10224697" cy="4305135"/>
          </a:xfrm>
          <a:prstGeom prst="rect">
            <a:avLst/>
          </a:prstGeom>
          <a:noFill/>
          <a:ln w="9525">
            <a:noFill/>
            <a:miter lim="800000"/>
            <a:headEnd/>
            <a:tailEnd/>
          </a:ln>
          <a:effectLst/>
        </p:spPr>
      </p:pic>
      <p:sp>
        <p:nvSpPr>
          <p:cNvPr id="5" name="TextBox 4"/>
          <p:cNvSpPr txBox="1"/>
          <p:nvPr/>
        </p:nvSpPr>
        <p:spPr>
          <a:xfrm>
            <a:off x="4191000" y="4343400"/>
            <a:ext cx="325730" cy="461665"/>
          </a:xfrm>
          <a:prstGeom prst="rect">
            <a:avLst/>
          </a:prstGeom>
          <a:noFill/>
        </p:spPr>
        <p:txBody>
          <a:bodyPr wrap="none" rtlCol="0">
            <a:spAutoFit/>
          </a:bodyPr>
          <a:lstStyle/>
          <a:p>
            <a:r>
              <a:rPr lang="en-US" sz="2400" dirty="0" smtClean="0"/>
              <a:t>F</a:t>
            </a:r>
            <a:endParaRPr lang="en-US" sz="2400" dirty="0"/>
          </a:p>
        </p:txBody>
      </p:sp>
      <p:sp>
        <p:nvSpPr>
          <p:cNvPr id="6" name="TextBox 5"/>
          <p:cNvSpPr txBox="1"/>
          <p:nvPr/>
        </p:nvSpPr>
        <p:spPr>
          <a:xfrm>
            <a:off x="4191000" y="3886200"/>
            <a:ext cx="377026" cy="461665"/>
          </a:xfrm>
          <a:prstGeom prst="rect">
            <a:avLst/>
          </a:prstGeom>
          <a:noFill/>
        </p:spPr>
        <p:txBody>
          <a:bodyPr wrap="none" rtlCol="0">
            <a:spAutoFit/>
          </a:bodyPr>
          <a:lstStyle/>
          <a:p>
            <a:r>
              <a:rPr lang="en-US" sz="2400" dirty="0" smtClean="0"/>
              <a:t>H</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 Type II</a:t>
            </a:r>
            <a:endParaRPr lang="en-US" dirty="0"/>
          </a:p>
        </p:txBody>
      </p:sp>
      <p:pic>
        <p:nvPicPr>
          <p:cNvPr id="1027" name="Picture 3"/>
          <p:cNvPicPr>
            <a:picLocks noChangeAspect="1" noChangeArrowheads="1"/>
          </p:cNvPicPr>
          <p:nvPr/>
        </p:nvPicPr>
        <p:blipFill>
          <a:blip r:embed="rId2"/>
          <a:srcRect/>
          <a:stretch>
            <a:fillRect/>
          </a:stretch>
        </p:blipFill>
        <p:spPr bwMode="auto">
          <a:xfrm>
            <a:off x="381000" y="1752600"/>
            <a:ext cx="4114800" cy="4114800"/>
          </a:xfrm>
          <a:prstGeom prst="rect">
            <a:avLst/>
          </a:prstGeom>
          <a:noFill/>
          <a:ln w="9525">
            <a:noFill/>
            <a:miter lim="800000"/>
            <a:headEnd/>
            <a:tailEnd/>
          </a:ln>
          <a:effectLst/>
        </p:spPr>
      </p:pic>
      <p:sp>
        <p:nvSpPr>
          <p:cNvPr id="9" name="TextBox 8"/>
          <p:cNvSpPr txBox="1"/>
          <p:nvPr/>
        </p:nvSpPr>
        <p:spPr>
          <a:xfrm>
            <a:off x="846812" y="2143780"/>
            <a:ext cx="1223155" cy="523220"/>
          </a:xfrm>
          <a:prstGeom prst="rect">
            <a:avLst/>
          </a:prstGeom>
          <a:noFill/>
        </p:spPr>
        <p:txBody>
          <a:bodyPr wrap="none" rtlCol="0">
            <a:spAutoFit/>
          </a:bodyPr>
          <a:lstStyle/>
          <a:p>
            <a:r>
              <a:rPr lang="en-US" sz="2800" dirty="0" smtClean="0">
                <a:solidFill>
                  <a:schemeClr val="bg1"/>
                </a:solidFill>
              </a:rPr>
              <a:t>Type III</a:t>
            </a:r>
            <a:endParaRPr lang="en-US" sz="2800" dirty="0">
              <a:solidFill>
                <a:schemeClr val="bg1"/>
              </a:solidFill>
            </a:endParaRPr>
          </a:p>
        </p:txBody>
      </p:sp>
      <p:cxnSp>
        <p:nvCxnSpPr>
          <p:cNvPr id="10" name="Straight Arrow Connector 9"/>
          <p:cNvCxnSpPr/>
          <p:nvPr/>
        </p:nvCxnSpPr>
        <p:spPr>
          <a:xfrm>
            <a:off x="1524000" y="2667001"/>
            <a:ext cx="609600" cy="38099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2286000" y="2209800"/>
            <a:ext cx="533400" cy="15239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39245" y="2296180"/>
            <a:ext cx="1133387" cy="523220"/>
          </a:xfrm>
          <a:prstGeom prst="rect">
            <a:avLst/>
          </a:prstGeom>
          <a:noFill/>
        </p:spPr>
        <p:txBody>
          <a:bodyPr wrap="none" rtlCol="0">
            <a:spAutoFit/>
          </a:bodyPr>
          <a:lstStyle/>
          <a:p>
            <a:r>
              <a:rPr lang="en-US" sz="2800" dirty="0" smtClean="0">
                <a:solidFill>
                  <a:schemeClr val="bg1"/>
                </a:solidFill>
              </a:rPr>
              <a:t>Type II</a:t>
            </a:r>
            <a:endParaRPr lang="en-US" sz="2800" dirty="0">
              <a:solidFill>
                <a:schemeClr val="bg1"/>
              </a:solidFill>
            </a:endParaRPr>
          </a:p>
        </p:txBody>
      </p:sp>
      <p:pic>
        <p:nvPicPr>
          <p:cNvPr id="13" name="Picture 2"/>
          <p:cNvPicPr>
            <a:picLocks noGrp="1" noChangeAspect="1" noChangeArrowheads="1"/>
          </p:cNvPicPr>
          <p:nvPr>
            <p:ph idx="1"/>
          </p:nvPr>
        </p:nvPicPr>
        <p:blipFill>
          <a:blip r:embed="rId3"/>
          <a:srcRect/>
          <a:stretch>
            <a:fillRect/>
          </a:stretch>
        </p:blipFill>
        <p:spPr bwMode="auto">
          <a:xfrm>
            <a:off x="4572000" y="1752600"/>
            <a:ext cx="4114800" cy="4114800"/>
          </a:xfrm>
          <a:prstGeom prst="rect">
            <a:avLst/>
          </a:prstGeom>
          <a:noFill/>
          <a:ln w="9525">
            <a:noFill/>
            <a:miter lim="800000"/>
            <a:headEnd/>
            <a:tailEnd/>
          </a:ln>
          <a:effectLst/>
        </p:spPr>
      </p:pic>
      <p:sp>
        <p:nvSpPr>
          <p:cNvPr id="14" name="TextBox 13"/>
          <p:cNvSpPr txBox="1"/>
          <p:nvPr/>
        </p:nvSpPr>
        <p:spPr>
          <a:xfrm>
            <a:off x="4724400" y="2209800"/>
            <a:ext cx="1210588" cy="523220"/>
          </a:xfrm>
          <a:prstGeom prst="rect">
            <a:avLst/>
          </a:prstGeom>
          <a:noFill/>
        </p:spPr>
        <p:txBody>
          <a:bodyPr wrap="none" rtlCol="0">
            <a:spAutoFit/>
          </a:bodyPr>
          <a:lstStyle/>
          <a:p>
            <a:r>
              <a:rPr lang="en-US" sz="2800" dirty="0" smtClean="0">
                <a:solidFill>
                  <a:schemeClr val="bg1"/>
                </a:solidFill>
              </a:rPr>
              <a:t>Shock?</a:t>
            </a:r>
            <a:endParaRPr lang="en-US" sz="2800" dirty="0">
              <a:solidFill>
                <a:schemeClr val="bg1"/>
              </a:solidFill>
            </a:endParaRPr>
          </a:p>
        </p:txBody>
      </p:sp>
      <p:cxnSp>
        <p:nvCxnSpPr>
          <p:cNvPr id="16" name="Straight Arrow Connector 15"/>
          <p:cNvCxnSpPr/>
          <p:nvPr/>
        </p:nvCxnSpPr>
        <p:spPr>
          <a:xfrm rot="16200000" flipH="1">
            <a:off x="4838700" y="2781300"/>
            <a:ext cx="533400" cy="3048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418305" y="3771106"/>
            <a:ext cx="3581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62" name="Picture 2"/>
          <p:cNvPicPr>
            <a:picLocks noGrp="1" noChangeAspect="1" noChangeArrowheads="1"/>
          </p:cNvPicPr>
          <p:nvPr>
            <p:ph idx="1"/>
          </p:nvPr>
        </p:nvPicPr>
        <p:blipFill>
          <a:blip r:embed="rId2"/>
          <a:srcRect/>
          <a:stretch>
            <a:fillRect/>
          </a:stretch>
        </p:blipFill>
        <p:spPr bwMode="auto">
          <a:xfrm>
            <a:off x="2309018" y="1600200"/>
            <a:ext cx="4525963" cy="4525963"/>
          </a:xfrm>
          <a:prstGeom prst="rect">
            <a:avLst/>
          </a:prstGeom>
          <a:noFill/>
          <a:ln w="9525">
            <a:noFill/>
            <a:miter lim="800000"/>
            <a:headEnd/>
            <a:tailEnd/>
          </a:ln>
          <a:effectLst/>
        </p:spPr>
      </p:pic>
      <p:cxnSp>
        <p:nvCxnSpPr>
          <p:cNvPr id="6" name="Straight Arrow Connector 5"/>
          <p:cNvCxnSpPr/>
          <p:nvPr/>
        </p:nvCxnSpPr>
        <p:spPr>
          <a:xfrm>
            <a:off x="2743200" y="3048000"/>
            <a:ext cx="914400" cy="4572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772400" y="55626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CME at the Time of </a:t>
            </a:r>
            <a:r>
              <a:rPr lang="en-US" dirty="0"/>
              <a:t>T</a:t>
            </a:r>
            <a:r>
              <a:rPr lang="en-US" dirty="0" smtClean="0"/>
              <a:t>ype II</a:t>
            </a:r>
            <a:endParaRPr lang="en-US" dirty="0"/>
          </a:p>
        </p:txBody>
      </p:sp>
      <p:pic>
        <p:nvPicPr>
          <p:cNvPr id="3075" name="Picture 3"/>
          <p:cNvPicPr>
            <a:picLocks noChangeAspect="1" noChangeArrowheads="1"/>
          </p:cNvPicPr>
          <p:nvPr/>
        </p:nvPicPr>
        <p:blipFill>
          <a:blip r:embed="rId3"/>
          <a:srcRect/>
          <a:stretch>
            <a:fillRect/>
          </a:stretch>
        </p:blipFill>
        <p:spPr bwMode="auto">
          <a:xfrm>
            <a:off x="365760" y="1889760"/>
            <a:ext cx="4206240" cy="4206240"/>
          </a:xfrm>
          <a:prstGeom prst="rect">
            <a:avLst/>
          </a:prstGeom>
          <a:noFill/>
          <a:ln w="9525">
            <a:noFill/>
            <a:miter lim="800000"/>
            <a:headEnd/>
            <a:tailEnd/>
          </a:ln>
          <a:effectLst/>
        </p:spPr>
      </p:pic>
      <p:cxnSp>
        <p:nvCxnSpPr>
          <p:cNvPr id="6" name="Straight Connector 5"/>
          <p:cNvCxnSpPr/>
          <p:nvPr/>
        </p:nvCxnSpPr>
        <p:spPr>
          <a:xfrm rot="5400000" flipH="1" flipV="1">
            <a:off x="5806440" y="4991100"/>
            <a:ext cx="1295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72200" y="3962400"/>
            <a:ext cx="566181" cy="461665"/>
          </a:xfrm>
          <a:prstGeom prst="rect">
            <a:avLst/>
          </a:prstGeom>
          <a:noFill/>
        </p:spPr>
        <p:txBody>
          <a:bodyPr wrap="none" rtlCol="0">
            <a:spAutoFit/>
          </a:bodyPr>
          <a:lstStyle/>
          <a:p>
            <a:r>
              <a:rPr lang="en-US" sz="2400" dirty="0" smtClean="0"/>
              <a:t>DH</a:t>
            </a:r>
            <a:endParaRPr lang="en-US" sz="2400" dirty="0"/>
          </a:p>
        </p:txBody>
      </p:sp>
      <p:pic>
        <p:nvPicPr>
          <p:cNvPr id="1026" name="Picture 2"/>
          <p:cNvPicPr>
            <a:picLocks noGrp="1" noChangeAspect="1" noChangeArrowheads="1"/>
          </p:cNvPicPr>
          <p:nvPr>
            <p:ph idx="1"/>
          </p:nvPr>
        </p:nvPicPr>
        <p:blipFill>
          <a:blip r:embed="rId4"/>
          <a:srcRect/>
          <a:stretch>
            <a:fillRect/>
          </a:stretch>
        </p:blipFill>
        <p:spPr bwMode="auto">
          <a:xfrm>
            <a:off x="4710113" y="1603071"/>
            <a:ext cx="4205287" cy="4520220"/>
          </a:xfrm>
          <a:prstGeom prst="rect">
            <a:avLst/>
          </a:prstGeom>
          <a:noFill/>
          <a:ln w="9525">
            <a:noFill/>
            <a:miter lim="800000"/>
            <a:headEnd/>
            <a:tailEnd/>
          </a:ln>
          <a:effectLst/>
        </p:spPr>
      </p:pic>
      <p:sp>
        <p:nvSpPr>
          <p:cNvPr id="9" name="Rectangle 8"/>
          <p:cNvSpPr/>
          <p:nvPr/>
        </p:nvSpPr>
        <p:spPr>
          <a:xfrm>
            <a:off x="381000" y="1981200"/>
            <a:ext cx="6096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a:t>
            </a:r>
            <a:endParaRPr lang="en-US" sz="2400" dirty="0"/>
          </a:p>
        </p:txBody>
      </p:sp>
      <p:sp>
        <p:nvSpPr>
          <p:cNvPr id="10" name="Rectangle 9"/>
          <p:cNvSpPr/>
          <p:nvPr/>
        </p:nvSpPr>
        <p:spPr>
          <a:xfrm>
            <a:off x="381000" y="5715000"/>
            <a:ext cx="20574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COR1 01:00:00</a:t>
            </a:r>
            <a:endParaRPr lang="en-US" sz="2400" dirty="0"/>
          </a:p>
        </p:txBody>
      </p:sp>
      <p:sp>
        <p:nvSpPr>
          <p:cNvPr id="11" name="Rectangle 10"/>
          <p:cNvSpPr/>
          <p:nvPr/>
        </p:nvSpPr>
        <p:spPr>
          <a:xfrm>
            <a:off x="2743200" y="5715000"/>
            <a:ext cx="1828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smtClean="0"/>
              <a:t>171 00:50:30</a:t>
            </a:r>
            <a:endParaRPr lang="en-US" sz="2400" dirty="0"/>
          </a:p>
        </p:txBody>
      </p:sp>
      <p:sp>
        <p:nvSpPr>
          <p:cNvPr id="12" name="TextBox 11"/>
          <p:cNvSpPr txBox="1"/>
          <p:nvPr/>
        </p:nvSpPr>
        <p:spPr>
          <a:xfrm>
            <a:off x="838200" y="1524000"/>
            <a:ext cx="3164200" cy="430887"/>
          </a:xfrm>
          <a:prstGeom prst="rect">
            <a:avLst/>
          </a:prstGeom>
          <a:noFill/>
        </p:spPr>
        <p:txBody>
          <a:bodyPr wrap="none" rtlCol="0">
            <a:spAutoFit/>
          </a:bodyPr>
          <a:lstStyle/>
          <a:p>
            <a:r>
              <a:rPr lang="en-US" sz="2200" b="1" dirty="0" smtClean="0"/>
              <a:t>2007/12/31 COR1 &amp; EUVI</a:t>
            </a:r>
            <a:endParaRPr lang="en-US" sz="2200" b="1" dirty="0"/>
          </a:p>
        </p:txBody>
      </p:sp>
      <p:sp>
        <p:nvSpPr>
          <p:cNvPr id="14" name="TextBox 13"/>
          <p:cNvSpPr txBox="1"/>
          <p:nvPr/>
        </p:nvSpPr>
        <p:spPr>
          <a:xfrm>
            <a:off x="6629400" y="3657600"/>
            <a:ext cx="813043" cy="400110"/>
          </a:xfrm>
          <a:prstGeom prst="rect">
            <a:avLst/>
          </a:prstGeom>
          <a:noFill/>
        </p:spPr>
        <p:txBody>
          <a:bodyPr wrap="none" rtlCol="0">
            <a:spAutoFit/>
          </a:bodyPr>
          <a:lstStyle/>
          <a:p>
            <a:r>
              <a:rPr lang="en-US" sz="2000" b="1" dirty="0" smtClean="0"/>
              <a:t>Shock</a:t>
            </a:r>
            <a:endParaRPr lang="en-US" b="1" dirty="0"/>
          </a:p>
        </p:txBody>
      </p:sp>
      <p:sp>
        <p:nvSpPr>
          <p:cNvPr id="15" name="TextBox 14"/>
          <p:cNvSpPr txBox="1"/>
          <p:nvPr/>
        </p:nvSpPr>
        <p:spPr>
          <a:xfrm>
            <a:off x="7635424" y="4114800"/>
            <a:ext cx="670376" cy="400110"/>
          </a:xfrm>
          <a:prstGeom prst="rect">
            <a:avLst/>
          </a:prstGeom>
          <a:noFill/>
        </p:spPr>
        <p:txBody>
          <a:bodyPr wrap="none" rtlCol="0">
            <a:spAutoFit/>
          </a:bodyPr>
          <a:lstStyle/>
          <a:p>
            <a:r>
              <a:rPr lang="en-US" sz="2000" b="1" dirty="0" smtClean="0"/>
              <a:t>CME</a:t>
            </a:r>
            <a:endParaRPr lang="en-US" b="1" dirty="0"/>
          </a:p>
        </p:txBody>
      </p:sp>
      <p:sp>
        <p:nvSpPr>
          <p:cNvPr id="13" name="TextBox 12"/>
          <p:cNvSpPr txBox="1"/>
          <p:nvPr/>
        </p:nvSpPr>
        <p:spPr>
          <a:xfrm>
            <a:off x="7924800" y="1447800"/>
            <a:ext cx="1051891" cy="461665"/>
          </a:xfrm>
          <a:prstGeom prst="rect">
            <a:avLst/>
          </a:prstGeom>
          <a:noFill/>
        </p:spPr>
        <p:txBody>
          <a:bodyPr wrap="none" rtlCol="0">
            <a:spAutoFit/>
          </a:bodyPr>
          <a:lstStyle/>
          <a:p>
            <a:r>
              <a:rPr lang="en-US" sz="2400" b="1" dirty="0" smtClean="0"/>
              <a:t>- 01:12</a:t>
            </a:r>
            <a:endParaRPr lang="en-US" sz="2400" b="1" dirty="0"/>
          </a:p>
        </p:txBody>
      </p:sp>
      <p:sp>
        <p:nvSpPr>
          <p:cNvPr id="16" name="Rectangle 15"/>
          <p:cNvSpPr/>
          <p:nvPr/>
        </p:nvSpPr>
        <p:spPr>
          <a:xfrm>
            <a:off x="304800" y="6336268"/>
            <a:ext cx="3336619" cy="369332"/>
          </a:xfrm>
          <a:prstGeom prst="rect">
            <a:avLst/>
          </a:prstGeom>
        </p:spPr>
        <p:txBody>
          <a:bodyPr wrap="none">
            <a:spAutoFit/>
          </a:bodyPr>
          <a:lstStyle/>
          <a:p>
            <a:r>
              <a:rPr lang="en-US" dirty="0" smtClean="0"/>
              <a:t>SA, E, SB View: E101, S08E81, E58</a:t>
            </a:r>
            <a:endParaRPr lang="en-US" dirty="0"/>
          </a:p>
        </p:txBody>
      </p:sp>
      <p:sp>
        <p:nvSpPr>
          <p:cNvPr id="17" name="TextBox 16"/>
          <p:cNvSpPr txBox="1"/>
          <p:nvPr/>
        </p:nvSpPr>
        <p:spPr>
          <a:xfrm>
            <a:off x="5638800" y="6324600"/>
            <a:ext cx="771430" cy="369332"/>
          </a:xfrm>
          <a:prstGeom prst="rect">
            <a:avLst/>
          </a:prstGeom>
          <a:noFill/>
        </p:spPr>
        <p:txBody>
          <a:bodyPr wrap="none" rtlCol="0">
            <a:spAutoFit/>
          </a:bodyPr>
          <a:lstStyle/>
          <a:p>
            <a:r>
              <a:rPr lang="en-US" dirty="0" smtClean="0"/>
              <a:t>1.4 Ro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COR1 + EUVI 284 images of the CME</a:t>
            </a:r>
            <a:endParaRPr lang="en-US" dirty="0"/>
          </a:p>
        </p:txBody>
      </p:sp>
      <p:pic>
        <p:nvPicPr>
          <p:cNvPr id="25602" name="Picture 2"/>
          <p:cNvPicPr>
            <a:picLocks noChangeAspect="1" noChangeArrowheads="1"/>
          </p:cNvPicPr>
          <p:nvPr/>
        </p:nvPicPr>
        <p:blipFill>
          <a:blip r:embed="rId2"/>
          <a:srcRect/>
          <a:stretch>
            <a:fillRect/>
          </a:stretch>
        </p:blipFill>
        <p:spPr bwMode="auto">
          <a:xfrm>
            <a:off x="457200" y="1790700"/>
            <a:ext cx="4800600" cy="4762500"/>
          </a:xfrm>
          <a:prstGeom prst="rect">
            <a:avLst/>
          </a:prstGeom>
          <a:noFill/>
          <a:ln w="9525">
            <a:noFill/>
            <a:miter lim="800000"/>
            <a:headEnd/>
            <a:tailEnd/>
          </a:ln>
        </p:spPr>
      </p:pic>
      <p:sp>
        <p:nvSpPr>
          <p:cNvPr id="5" name="TextBox 4"/>
          <p:cNvSpPr txBox="1"/>
          <p:nvPr/>
        </p:nvSpPr>
        <p:spPr>
          <a:xfrm rot="16200000">
            <a:off x="-391659" y="5263650"/>
            <a:ext cx="1457450" cy="369332"/>
          </a:xfrm>
          <a:prstGeom prst="rect">
            <a:avLst/>
          </a:prstGeom>
          <a:noFill/>
        </p:spPr>
        <p:txBody>
          <a:bodyPr wrap="none" rtlCol="0">
            <a:spAutoFit/>
          </a:bodyPr>
          <a:lstStyle/>
          <a:p>
            <a:r>
              <a:rPr lang="en-US" b="1" dirty="0"/>
              <a:t>m</a:t>
            </a:r>
            <a:r>
              <a:rPr lang="en-US" b="1" dirty="0" smtClean="0"/>
              <a:t>-type II End</a:t>
            </a:r>
            <a:endParaRPr lang="en-US" b="1" dirty="0"/>
          </a:p>
        </p:txBody>
      </p:sp>
      <p:sp>
        <p:nvSpPr>
          <p:cNvPr id="6" name="TextBox 5"/>
          <p:cNvSpPr txBox="1"/>
          <p:nvPr/>
        </p:nvSpPr>
        <p:spPr>
          <a:xfrm rot="16200000">
            <a:off x="-443436" y="2889395"/>
            <a:ext cx="1561005" cy="369332"/>
          </a:xfrm>
          <a:prstGeom prst="rect">
            <a:avLst/>
          </a:prstGeom>
          <a:noFill/>
        </p:spPr>
        <p:txBody>
          <a:bodyPr wrap="none" rtlCol="0">
            <a:spAutoFit/>
          </a:bodyPr>
          <a:lstStyle/>
          <a:p>
            <a:r>
              <a:rPr lang="en-US" b="1" dirty="0"/>
              <a:t>m</a:t>
            </a:r>
            <a:r>
              <a:rPr lang="en-US" b="1" dirty="0" smtClean="0"/>
              <a:t>-type II Start</a:t>
            </a:r>
            <a:endParaRPr lang="en-US" b="1" dirty="0"/>
          </a:p>
        </p:txBody>
      </p:sp>
      <p:sp>
        <p:nvSpPr>
          <p:cNvPr id="7" name="TextBox 6"/>
          <p:cNvSpPr txBox="1"/>
          <p:nvPr/>
        </p:nvSpPr>
        <p:spPr>
          <a:xfrm>
            <a:off x="1219200" y="2133600"/>
            <a:ext cx="1151341" cy="369332"/>
          </a:xfrm>
          <a:prstGeom prst="rect">
            <a:avLst/>
          </a:prstGeom>
          <a:noFill/>
        </p:spPr>
        <p:txBody>
          <a:bodyPr wrap="none" rtlCol="0">
            <a:spAutoFit/>
          </a:bodyPr>
          <a:lstStyle/>
          <a:p>
            <a:r>
              <a:rPr lang="en-US" dirty="0" smtClean="0">
                <a:solidFill>
                  <a:schemeClr val="bg1"/>
                </a:solidFill>
              </a:rPr>
              <a:t>LE 1.77 Ro</a:t>
            </a:r>
            <a:endParaRPr lang="en-US" dirty="0">
              <a:solidFill>
                <a:schemeClr val="bg1"/>
              </a:solidFill>
            </a:endParaRPr>
          </a:p>
        </p:txBody>
      </p:sp>
      <p:sp>
        <p:nvSpPr>
          <p:cNvPr id="8" name="TextBox 7"/>
          <p:cNvSpPr txBox="1"/>
          <p:nvPr/>
        </p:nvSpPr>
        <p:spPr>
          <a:xfrm>
            <a:off x="3496859" y="2133600"/>
            <a:ext cx="1034322" cy="369332"/>
          </a:xfrm>
          <a:prstGeom prst="rect">
            <a:avLst/>
          </a:prstGeom>
          <a:noFill/>
        </p:spPr>
        <p:txBody>
          <a:bodyPr wrap="none" rtlCol="0">
            <a:spAutoFit/>
          </a:bodyPr>
          <a:lstStyle/>
          <a:p>
            <a:r>
              <a:rPr lang="en-US" dirty="0" smtClean="0">
                <a:solidFill>
                  <a:schemeClr val="bg1"/>
                </a:solidFill>
              </a:rPr>
              <a:t>LE 1.6 Ro</a:t>
            </a:r>
            <a:endParaRPr lang="en-US" dirty="0">
              <a:solidFill>
                <a:schemeClr val="bg1"/>
              </a:solidFill>
            </a:endParaRPr>
          </a:p>
        </p:txBody>
      </p:sp>
      <p:sp>
        <p:nvSpPr>
          <p:cNvPr id="9" name="TextBox 8"/>
          <p:cNvSpPr txBox="1"/>
          <p:nvPr/>
        </p:nvSpPr>
        <p:spPr>
          <a:xfrm>
            <a:off x="1219200" y="4507468"/>
            <a:ext cx="1098442" cy="369332"/>
          </a:xfrm>
          <a:prstGeom prst="rect">
            <a:avLst/>
          </a:prstGeom>
          <a:noFill/>
        </p:spPr>
        <p:txBody>
          <a:bodyPr wrap="none" rtlCol="0">
            <a:spAutoFit/>
          </a:bodyPr>
          <a:lstStyle/>
          <a:p>
            <a:r>
              <a:rPr lang="en-US" dirty="0" smtClean="0">
                <a:solidFill>
                  <a:schemeClr val="bg1"/>
                </a:solidFill>
              </a:rPr>
              <a:t>LE 2.51Ro</a:t>
            </a:r>
            <a:endParaRPr lang="en-US" dirty="0">
              <a:solidFill>
                <a:schemeClr val="bg1"/>
              </a:solidFill>
            </a:endParaRPr>
          </a:p>
        </p:txBody>
      </p:sp>
      <p:sp>
        <p:nvSpPr>
          <p:cNvPr id="10" name="TextBox 9"/>
          <p:cNvSpPr txBox="1"/>
          <p:nvPr/>
        </p:nvSpPr>
        <p:spPr>
          <a:xfrm>
            <a:off x="3496859" y="4507468"/>
            <a:ext cx="1034322" cy="369332"/>
          </a:xfrm>
          <a:prstGeom prst="rect">
            <a:avLst/>
          </a:prstGeom>
          <a:noFill/>
        </p:spPr>
        <p:txBody>
          <a:bodyPr wrap="none" rtlCol="0">
            <a:spAutoFit/>
          </a:bodyPr>
          <a:lstStyle/>
          <a:p>
            <a:r>
              <a:rPr lang="en-US" dirty="0" smtClean="0">
                <a:solidFill>
                  <a:schemeClr val="bg1"/>
                </a:solidFill>
              </a:rPr>
              <a:t>LE 2.4 Ro</a:t>
            </a:r>
            <a:endParaRPr lang="en-US" dirty="0">
              <a:solidFill>
                <a:schemeClr val="bg1"/>
              </a:solidFill>
            </a:endParaRPr>
          </a:p>
        </p:txBody>
      </p:sp>
      <p:sp>
        <p:nvSpPr>
          <p:cNvPr id="11" name="TextBox 10"/>
          <p:cNvSpPr txBox="1"/>
          <p:nvPr/>
        </p:nvSpPr>
        <p:spPr>
          <a:xfrm>
            <a:off x="5257800" y="2514600"/>
            <a:ext cx="3780009" cy="2862322"/>
          </a:xfrm>
          <a:prstGeom prst="rect">
            <a:avLst/>
          </a:prstGeom>
          <a:noFill/>
        </p:spPr>
        <p:txBody>
          <a:bodyPr wrap="none" rtlCol="0">
            <a:spAutoFit/>
          </a:bodyPr>
          <a:lstStyle/>
          <a:p>
            <a:r>
              <a:rPr lang="en-US" dirty="0" smtClean="0"/>
              <a:t>COR1/EUVI images available at </a:t>
            </a:r>
          </a:p>
          <a:p>
            <a:r>
              <a:rPr lang="en-US" dirty="0" smtClean="0"/>
              <a:t>several  instances during type II</a:t>
            </a:r>
          </a:p>
          <a:p>
            <a:endParaRPr lang="en-US" dirty="0"/>
          </a:p>
          <a:p>
            <a:r>
              <a:rPr lang="en-US" dirty="0" smtClean="0"/>
              <a:t>The CME was in the height range</a:t>
            </a:r>
          </a:p>
          <a:p>
            <a:r>
              <a:rPr lang="en-US" dirty="0" smtClean="0"/>
              <a:t>1.4 – 3.3 Ro when the type II </a:t>
            </a:r>
          </a:p>
          <a:p>
            <a:r>
              <a:rPr lang="en-US" dirty="0" smtClean="0"/>
              <a:t>started in the metric domain and</a:t>
            </a:r>
          </a:p>
          <a:p>
            <a:r>
              <a:rPr lang="en-US" dirty="0" smtClean="0"/>
              <a:t>ended in the DH domain</a:t>
            </a:r>
          </a:p>
          <a:p>
            <a:endParaRPr lang="en-US" dirty="0"/>
          </a:p>
          <a:p>
            <a:r>
              <a:rPr lang="en-US" dirty="0" smtClean="0"/>
              <a:t>Disturbances around the CME became</a:t>
            </a:r>
          </a:p>
          <a:p>
            <a:r>
              <a:rPr lang="en-US" dirty="0" smtClean="0"/>
              <a:t>clear after the type II ended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srcRect/>
          <a:stretch>
            <a:fillRect/>
          </a:stretch>
        </p:blipFill>
        <p:spPr bwMode="auto">
          <a:xfrm>
            <a:off x="4572000" y="1905000"/>
            <a:ext cx="4297680" cy="4297680"/>
          </a:xfrm>
          <a:prstGeom prst="rect">
            <a:avLst/>
          </a:prstGeom>
          <a:noFill/>
          <a:ln w="9525">
            <a:noFill/>
            <a:miter lim="800000"/>
            <a:headEnd/>
            <a:tailEnd/>
          </a:ln>
          <a:effectLst/>
        </p:spPr>
      </p:pic>
      <p:pic>
        <p:nvPicPr>
          <p:cNvPr id="4" name="Picture 2"/>
          <p:cNvPicPr>
            <a:picLocks noChangeAspect="1" noChangeArrowheads="1"/>
          </p:cNvPicPr>
          <p:nvPr/>
        </p:nvPicPr>
        <p:blipFill>
          <a:blip r:embed="rId4"/>
          <a:srcRect/>
          <a:stretch>
            <a:fillRect/>
          </a:stretch>
        </p:blipFill>
        <p:spPr bwMode="auto">
          <a:xfrm>
            <a:off x="4419600" y="1905000"/>
            <a:ext cx="4572000" cy="429193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Disturbance Surrounding the CME</a:t>
            </a:r>
            <a:endParaRPr lang="en-US" dirty="0"/>
          </a:p>
        </p:txBody>
      </p:sp>
      <p:pic>
        <p:nvPicPr>
          <p:cNvPr id="3" name="Picture 2"/>
          <p:cNvPicPr>
            <a:picLocks noChangeAspect="1" noChangeArrowheads="1"/>
          </p:cNvPicPr>
          <p:nvPr/>
        </p:nvPicPr>
        <p:blipFill>
          <a:blip r:embed="rId5"/>
          <a:srcRect/>
          <a:stretch>
            <a:fillRect/>
          </a:stretch>
        </p:blipFill>
        <p:spPr bwMode="auto">
          <a:xfrm>
            <a:off x="137160" y="1889760"/>
            <a:ext cx="4206240" cy="4206240"/>
          </a:xfrm>
          <a:prstGeom prst="rect">
            <a:avLst/>
          </a:prstGeom>
          <a:noFill/>
          <a:ln w="9525">
            <a:noFill/>
            <a:miter lim="800000"/>
            <a:headEnd/>
            <a:tailEnd/>
          </a:ln>
          <a:effectLst/>
        </p:spPr>
      </p:pic>
      <p:cxnSp>
        <p:nvCxnSpPr>
          <p:cNvPr id="8" name="Straight Arrow Connector 7"/>
          <p:cNvCxnSpPr/>
          <p:nvPr/>
        </p:nvCxnSpPr>
        <p:spPr>
          <a:xfrm rot="16200000" flipH="1">
            <a:off x="1600200" y="2971801"/>
            <a:ext cx="609600" cy="1524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1600200" y="4724400"/>
            <a:ext cx="762000" cy="1524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2209801" y="3884611"/>
            <a:ext cx="6858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76400" y="2362200"/>
            <a:ext cx="393056" cy="523220"/>
          </a:xfrm>
          <a:prstGeom prst="rect">
            <a:avLst/>
          </a:prstGeom>
          <a:noFill/>
        </p:spPr>
        <p:txBody>
          <a:bodyPr wrap="none" rtlCol="0">
            <a:spAutoFit/>
          </a:bodyPr>
          <a:lstStyle/>
          <a:p>
            <a:r>
              <a:rPr lang="en-US" sz="2800" dirty="0" smtClean="0">
                <a:solidFill>
                  <a:schemeClr val="bg1"/>
                </a:solidFill>
              </a:rPr>
              <a:t>A</a:t>
            </a:r>
            <a:endParaRPr lang="en-US" sz="2800" dirty="0">
              <a:solidFill>
                <a:schemeClr val="bg1"/>
              </a:solidFill>
            </a:endParaRPr>
          </a:p>
        </p:txBody>
      </p:sp>
      <p:sp>
        <p:nvSpPr>
          <p:cNvPr id="15" name="TextBox 14"/>
          <p:cNvSpPr txBox="1"/>
          <p:nvPr/>
        </p:nvSpPr>
        <p:spPr>
          <a:xfrm>
            <a:off x="2971800" y="3581400"/>
            <a:ext cx="375424" cy="523220"/>
          </a:xfrm>
          <a:prstGeom prst="rect">
            <a:avLst/>
          </a:prstGeom>
          <a:noFill/>
        </p:spPr>
        <p:txBody>
          <a:bodyPr wrap="none" rtlCol="0">
            <a:spAutoFit/>
          </a:bodyPr>
          <a:lstStyle/>
          <a:p>
            <a:r>
              <a:rPr lang="en-US" sz="2800" dirty="0" smtClean="0">
                <a:solidFill>
                  <a:schemeClr val="bg1"/>
                </a:solidFill>
              </a:rPr>
              <a:t>C</a:t>
            </a:r>
            <a:endParaRPr lang="en-US" sz="2800" dirty="0">
              <a:solidFill>
                <a:schemeClr val="bg1"/>
              </a:solidFill>
            </a:endParaRPr>
          </a:p>
        </p:txBody>
      </p:sp>
      <p:sp>
        <p:nvSpPr>
          <p:cNvPr id="16" name="TextBox 15"/>
          <p:cNvSpPr txBox="1"/>
          <p:nvPr/>
        </p:nvSpPr>
        <p:spPr>
          <a:xfrm>
            <a:off x="1969144" y="4886980"/>
            <a:ext cx="380232" cy="523220"/>
          </a:xfrm>
          <a:prstGeom prst="rect">
            <a:avLst/>
          </a:prstGeom>
          <a:noFill/>
        </p:spPr>
        <p:txBody>
          <a:bodyPr wrap="none" rtlCol="0">
            <a:spAutoFit/>
          </a:bodyPr>
          <a:lstStyle/>
          <a:p>
            <a:r>
              <a:rPr lang="en-US" sz="2800" dirty="0" smtClean="0">
                <a:solidFill>
                  <a:schemeClr val="bg1"/>
                </a:solidFill>
              </a:rPr>
              <a:t>B</a:t>
            </a:r>
            <a:endParaRPr lang="en-US" sz="2800" dirty="0">
              <a:solidFill>
                <a:schemeClr val="bg1"/>
              </a:solidFill>
            </a:endParaRPr>
          </a:p>
        </p:txBody>
      </p:sp>
      <p:sp>
        <p:nvSpPr>
          <p:cNvPr id="18" name="TextBox 17"/>
          <p:cNvSpPr txBox="1"/>
          <p:nvPr/>
        </p:nvSpPr>
        <p:spPr>
          <a:xfrm>
            <a:off x="6596619" y="4110335"/>
            <a:ext cx="1112805" cy="461665"/>
          </a:xfrm>
          <a:prstGeom prst="rect">
            <a:avLst/>
          </a:prstGeom>
          <a:noFill/>
        </p:spPr>
        <p:txBody>
          <a:bodyPr wrap="none" rtlCol="0">
            <a:spAutoFit/>
          </a:bodyPr>
          <a:lstStyle/>
          <a:p>
            <a:r>
              <a:rPr lang="en-US" sz="2400" dirty="0" smtClean="0"/>
              <a:t>DH end</a:t>
            </a:r>
            <a:endParaRPr lang="en-US" sz="2400" dirty="0"/>
          </a:p>
        </p:txBody>
      </p:sp>
      <p:cxnSp>
        <p:nvCxnSpPr>
          <p:cNvPr id="17" name="Straight Connector 16"/>
          <p:cNvCxnSpPr/>
          <p:nvPr/>
        </p:nvCxnSpPr>
        <p:spPr>
          <a:xfrm rot="5400000" flipH="1" flipV="1">
            <a:off x="5980906" y="4928616"/>
            <a:ext cx="1295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38200" y="1524000"/>
            <a:ext cx="3164200" cy="430887"/>
          </a:xfrm>
          <a:prstGeom prst="rect">
            <a:avLst/>
          </a:prstGeom>
          <a:noFill/>
        </p:spPr>
        <p:txBody>
          <a:bodyPr wrap="none" rtlCol="0">
            <a:spAutoFit/>
          </a:bodyPr>
          <a:lstStyle/>
          <a:p>
            <a:r>
              <a:rPr lang="en-US" sz="2200" b="1" dirty="0" smtClean="0"/>
              <a:t>2007/12/31 COR1 &amp; EUVI</a:t>
            </a:r>
            <a:endParaRPr lang="en-US" sz="2200" b="1" dirty="0"/>
          </a:p>
        </p:txBody>
      </p:sp>
      <p:sp>
        <p:nvSpPr>
          <p:cNvPr id="20" name="Rectangle 19"/>
          <p:cNvSpPr/>
          <p:nvPr/>
        </p:nvSpPr>
        <p:spPr>
          <a:xfrm>
            <a:off x="152400" y="5715000"/>
            <a:ext cx="20574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COR1 01:25:23</a:t>
            </a:r>
            <a:endParaRPr lang="en-US" sz="2400" dirty="0"/>
          </a:p>
        </p:txBody>
      </p:sp>
      <p:sp>
        <p:nvSpPr>
          <p:cNvPr id="21" name="Rectangle 20"/>
          <p:cNvSpPr/>
          <p:nvPr/>
        </p:nvSpPr>
        <p:spPr>
          <a:xfrm>
            <a:off x="2514600" y="5715000"/>
            <a:ext cx="1828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smtClean="0"/>
              <a:t>195 01:25:53</a:t>
            </a:r>
            <a:endParaRPr lang="en-US" sz="2400" dirty="0"/>
          </a:p>
        </p:txBody>
      </p:sp>
      <p:sp>
        <p:nvSpPr>
          <p:cNvPr id="22" name="Rectangle 21"/>
          <p:cNvSpPr/>
          <p:nvPr/>
        </p:nvSpPr>
        <p:spPr>
          <a:xfrm>
            <a:off x="152400" y="1905000"/>
            <a:ext cx="6096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SB</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Grp="1" noChangeAspect="1" noChangeArrowheads="1"/>
          </p:cNvPicPr>
          <p:nvPr>
            <p:ph idx="1"/>
          </p:nvPr>
        </p:nvPicPr>
        <p:blipFill>
          <a:blip r:embed="rId3"/>
          <a:srcRect/>
          <a:stretch>
            <a:fillRect/>
          </a:stretch>
        </p:blipFill>
        <p:spPr>
          <a:xfrm>
            <a:off x="457200" y="1897063"/>
            <a:ext cx="8081963" cy="3932237"/>
          </a:xfrm>
        </p:spPr>
      </p:pic>
      <p:sp>
        <p:nvSpPr>
          <p:cNvPr id="25603" name="Title 1"/>
          <p:cNvSpPr>
            <a:spLocks noGrp="1"/>
          </p:cNvSpPr>
          <p:nvPr>
            <p:ph type="title"/>
          </p:nvPr>
        </p:nvSpPr>
        <p:spPr/>
        <p:txBody>
          <a:bodyPr/>
          <a:lstStyle/>
          <a:p>
            <a:r>
              <a:rPr lang="en-US" dirty="0" smtClean="0"/>
              <a:t>CME Speed &amp; Va Profiles</a:t>
            </a:r>
          </a:p>
        </p:txBody>
      </p:sp>
      <p:cxnSp>
        <p:nvCxnSpPr>
          <p:cNvPr id="5" name="Straight Connector 4"/>
          <p:cNvCxnSpPr/>
          <p:nvPr/>
        </p:nvCxnSpPr>
        <p:spPr>
          <a:xfrm rot="5400000" flipH="1" flipV="1">
            <a:off x="5915819" y="4572794"/>
            <a:ext cx="1295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605" name="TextBox 5"/>
          <p:cNvSpPr txBox="1">
            <a:spLocks noChangeArrowheads="1"/>
          </p:cNvSpPr>
          <p:nvPr/>
        </p:nvSpPr>
        <p:spPr bwMode="auto">
          <a:xfrm>
            <a:off x="6596063" y="3810000"/>
            <a:ext cx="1149674" cy="830997"/>
          </a:xfrm>
          <a:prstGeom prst="rect">
            <a:avLst/>
          </a:prstGeom>
          <a:noFill/>
          <a:ln w="9525">
            <a:noFill/>
            <a:miter lim="800000"/>
            <a:headEnd/>
            <a:tailEnd/>
          </a:ln>
        </p:spPr>
        <p:txBody>
          <a:bodyPr wrap="none">
            <a:spAutoFit/>
          </a:bodyPr>
          <a:lstStyle/>
          <a:p>
            <a:r>
              <a:rPr lang="en-US" sz="2400" dirty="0">
                <a:latin typeface="Calibri" pitchFamily="34" charset="0"/>
              </a:rPr>
              <a:t>DH </a:t>
            </a:r>
            <a:r>
              <a:rPr lang="en-US" sz="2400" dirty="0" smtClean="0">
                <a:latin typeface="Calibri" pitchFamily="34" charset="0"/>
              </a:rPr>
              <a:t>end</a:t>
            </a:r>
          </a:p>
          <a:p>
            <a:r>
              <a:rPr lang="en-US" sz="2400" dirty="0" smtClean="0">
                <a:latin typeface="Calibri" pitchFamily="34" charset="0"/>
              </a:rPr>
              <a:t>1:22 UT</a:t>
            </a:r>
            <a:endParaRPr lang="en-US" sz="2400" dirty="0">
              <a:latin typeface="Calibri" pitchFamily="34" charset="0"/>
            </a:endParaRPr>
          </a:p>
        </p:txBody>
      </p:sp>
      <p:cxnSp>
        <p:nvCxnSpPr>
          <p:cNvPr id="13" name="Straight Connector 12"/>
          <p:cNvCxnSpPr/>
          <p:nvPr/>
        </p:nvCxnSpPr>
        <p:spPr>
          <a:xfrm>
            <a:off x="1371600" y="4495800"/>
            <a:ext cx="2971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5608" name="TextBox 7"/>
          <p:cNvSpPr txBox="1">
            <a:spLocks noChangeArrowheads="1"/>
          </p:cNvSpPr>
          <p:nvPr/>
        </p:nvSpPr>
        <p:spPr bwMode="auto">
          <a:xfrm>
            <a:off x="2209800" y="3962400"/>
            <a:ext cx="490538" cy="461963"/>
          </a:xfrm>
          <a:prstGeom prst="rect">
            <a:avLst/>
          </a:prstGeom>
          <a:noFill/>
          <a:ln w="9525">
            <a:noFill/>
            <a:miter lim="800000"/>
            <a:headEnd/>
            <a:tailEnd/>
          </a:ln>
        </p:spPr>
        <p:txBody>
          <a:bodyPr wrap="none">
            <a:spAutoFit/>
          </a:bodyPr>
          <a:lstStyle/>
          <a:p>
            <a:r>
              <a:rPr lang="en-US" sz="2400" dirty="0">
                <a:latin typeface="Calibri" pitchFamily="34" charset="0"/>
              </a:rPr>
              <a:t>Va</a:t>
            </a:r>
          </a:p>
        </p:txBody>
      </p:sp>
      <p:sp>
        <p:nvSpPr>
          <p:cNvPr id="25609" name="TextBox 8"/>
          <p:cNvSpPr txBox="1">
            <a:spLocks noChangeArrowheads="1"/>
          </p:cNvSpPr>
          <p:nvPr/>
        </p:nvSpPr>
        <p:spPr bwMode="auto">
          <a:xfrm>
            <a:off x="2819400" y="2133600"/>
            <a:ext cx="762000" cy="461963"/>
          </a:xfrm>
          <a:prstGeom prst="rect">
            <a:avLst/>
          </a:prstGeom>
          <a:noFill/>
          <a:ln w="9525">
            <a:noFill/>
            <a:miter lim="800000"/>
            <a:headEnd/>
            <a:tailEnd/>
          </a:ln>
        </p:spPr>
        <p:txBody>
          <a:bodyPr wrap="none">
            <a:spAutoFit/>
          </a:bodyPr>
          <a:lstStyle/>
          <a:p>
            <a:r>
              <a:rPr lang="en-US" sz="2400" dirty="0">
                <a:latin typeface="Calibri" pitchFamily="34" charset="0"/>
              </a:rPr>
              <a:t>CME</a:t>
            </a:r>
          </a:p>
        </p:txBody>
      </p:sp>
      <p:cxnSp>
        <p:nvCxnSpPr>
          <p:cNvPr id="12" name="Straight Connector 11"/>
          <p:cNvCxnSpPr/>
          <p:nvPr/>
        </p:nvCxnSpPr>
        <p:spPr>
          <a:xfrm rot="5400000">
            <a:off x="342107" y="3620294"/>
            <a:ext cx="3276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761707" y="3618706"/>
            <a:ext cx="3276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86400" y="1600200"/>
            <a:ext cx="2374946" cy="369332"/>
          </a:xfrm>
          <a:prstGeom prst="rect">
            <a:avLst/>
          </a:prstGeom>
          <a:noFill/>
        </p:spPr>
        <p:txBody>
          <a:bodyPr wrap="none" rtlCol="0">
            <a:spAutoFit/>
          </a:bodyPr>
          <a:lstStyle/>
          <a:p>
            <a:r>
              <a:rPr lang="en-US" dirty="0" smtClean="0"/>
              <a:t>Speed peaks at 1:20 UT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Alfven Speed can vary by a factor of 5</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76200" y="1524000"/>
            <a:ext cx="4435054" cy="4525963"/>
          </a:xfrm>
          <a:prstGeom prst="rect">
            <a:avLst/>
          </a:prstGeom>
          <a:noFill/>
          <a:ln w="9525">
            <a:noFill/>
            <a:miter lim="800000"/>
            <a:headEnd/>
            <a:tailEnd/>
          </a:ln>
          <a:effectLst/>
        </p:spPr>
      </p:pic>
      <p:sp>
        <p:nvSpPr>
          <p:cNvPr id="5" name="TextBox 4"/>
          <p:cNvSpPr txBox="1"/>
          <p:nvPr/>
        </p:nvSpPr>
        <p:spPr>
          <a:xfrm>
            <a:off x="4648200" y="2209800"/>
            <a:ext cx="4519186" cy="369332"/>
          </a:xfrm>
          <a:prstGeom prst="rect">
            <a:avLst/>
          </a:prstGeom>
          <a:noFill/>
        </p:spPr>
        <p:txBody>
          <a:bodyPr wrap="none" rtlCol="0">
            <a:spAutoFit/>
          </a:bodyPr>
          <a:lstStyle/>
          <a:p>
            <a:r>
              <a:rPr lang="pt-BR" dirty="0" smtClean="0"/>
              <a:t>N = 3.3×10</a:t>
            </a:r>
            <a:r>
              <a:rPr lang="pt-BR" baseline="30000" dirty="0" smtClean="0"/>
              <a:t>5</a:t>
            </a:r>
            <a:r>
              <a:rPr lang="pt-BR" dirty="0" smtClean="0"/>
              <a:t> </a:t>
            </a:r>
            <a:r>
              <a:rPr lang="pt-BR" dirty="0"/>
              <a:t>r</a:t>
            </a:r>
            <a:r>
              <a:rPr lang="pt-BR" baseline="30000" dirty="0"/>
              <a:t>–2</a:t>
            </a:r>
            <a:r>
              <a:rPr lang="pt-BR" dirty="0"/>
              <a:t> + </a:t>
            </a:r>
            <a:r>
              <a:rPr lang="pt-BR" dirty="0" smtClean="0"/>
              <a:t>4.1×10</a:t>
            </a:r>
            <a:r>
              <a:rPr lang="pt-BR" baseline="30000" dirty="0" smtClean="0"/>
              <a:t>6</a:t>
            </a:r>
            <a:r>
              <a:rPr lang="pt-BR" dirty="0" smtClean="0"/>
              <a:t>r</a:t>
            </a:r>
            <a:r>
              <a:rPr lang="pt-BR" baseline="30000" dirty="0" smtClean="0"/>
              <a:t>–4</a:t>
            </a:r>
            <a:r>
              <a:rPr lang="pt-BR" dirty="0" smtClean="0"/>
              <a:t> </a:t>
            </a:r>
            <a:r>
              <a:rPr lang="pt-BR" dirty="0"/>
              <a:t>+ 8.0×10</a:t>
            </a:r>
            <a:r>
              <a:rPr lang="pt-BR" baseline="30000" dirty="0"/>
              <a:t>7 </a:t>
            </a:r>
            <a:r>
              <a:rPr lang="pt-BR" dirty="0"/>
              <a:t>r</a:t>
            </a:r>
            <a:r>
              <a:rPr lang="pt-BR" baseline="30000" dirty="0"/>
              <a:t>–6</a:t>
            </a:r>
            <a:r>
              <a:rPr lang="pt-BR" dirty="0"/>
              <a:t> cm</a:t>
            </a:r>
            <a:r>
              <a:rPr lang="pt-BR" baseline="30000" dirty="0"/>
              <a:t>–3</a:t>
            </a:r>
            <a:endParaRPr lang="en-US" baseline="30000" dirty="0"/>
          </a:p>
        </p:txBody>
      </p:sp>
      <p:cxnSp>
        <p:nvCxnSpPr>
          <p:cNvPr id="7" name="Straight Arrow Connector 6"/>
          <p:cNvCxnSpPr/>
          <p:nvPr/>
        </p:nvCxnSpPr>
        <p:spPr>
          <a:xfrm rot="16200000" flipV="1">
            <a:off x="800100" y="5067300"/>
            <a:ext cx="22098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05000" y="6324600"/>
            <a:ext cx="827471" cy="369332"/>
          </a:xfrm>
          <a:prstGeom prst="rect">
            <a:avLst/>
          </a:prstGeom>
          <a:noFill/>
        </p:spPr>
        <p:txBody>
          <a:bodyPr wrap="none" rtlCol="0">
            <a:spAutoFit/>
          </a:bodyPr>
          <a:lstStyle/>
          <a:p>
            <a:r>
              <a:rPr lang="en-US" dirty="0" smtClean="0"/>
              <a:t>2 G, 1x</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382000" cy="1143000"/>
          </a:xfrm>
        </p:spPr>
        <p:txBody>
          <a:bodyPr/>
          <a:lstStyle/>
          <a:p>
            <a:pPr eaLnBrk="1" hangingPunct="1"/>
            <a:r>
              <a:rPr lang="en-US" dirty="0" smtClean="0"/>
              <a:t>Speed increase in the metric corona</a:t>
            </a:r>
          </a:p>
        </p:txBody>
      </p:sp>
      <p:pic>
        <p:nvPicPr>
          <p:cNvPr id="34819" name="Picture 3"/>
          <p:cNvPicPr>
            <a:picLocks noChangeAspect="1" noChangeArrowheads="1"/>
          </p:cNvPicPr>
          <p:nvPr/>
        </p:nvPicPr>
        <p:blipFill>
          <a:blip r:embed="rId2"/>
          <a:srcRect/>
          <a:stretch>
            <a:fillRect/>
          </a:stretch>
        </p:blipFill>
        <p:spPr bwMode="auto">
          <a:xfrm>
            <a:off x="4724400" y="1752600"/>
            <a:ext cx="4271963" cy="4525963"/>
          </a:xfrm>
          <a:prstGeom prst="rect">
            <a:avLst/>
          </a:prstGeom>
          <a:noFill/>
          <a:ln w="9525">
            <a:noFill/>
            <a:miter lim="800000"/>
            <a:headEnd/>
            <a:tailEnd/>
          </a:ln>
        </p:spPr>
      </p:pic>
      <p:sp>
        <p:nvSpPr>
          <p:cNvPr id="34820" name="Text Box 4"/>
          <p:cNvSpPr txBox="1">
            <a:spLocks noChangeArrowheads="1"/>
          </p:cNvSpPr>
          <p:nvPr/>
        </p:nvSpPr>
        <p:spPr bwMode="auto">
          <a:xfrm>
            <a:off x="5986463" y="4845050"/>
            <a:ext cx="800100" cy="366713"/>
          </a:xfrm>
          <a:prstGeom prst="rect">
            <a:avLst/>
          </a:prstGeom>
          <a:noFill/>
          <a:ln w="9525">
            <a:noFill/>
            <a:miter lim="800000"/>
            <a:headEnd/>
            <a:tailEnd/>
          </a:ln>
        </p:spPr>
        <p:txBody>
          <a:bodyPr wrap="none">
            <a:spAutoFit/>
          </a:bodyPr>
          <a:lstStyle/>
          <a:p>
            <a:r>
              <a:rPr lang="en-US" altLang="ja-JP" dirty="0">
                <a:sym typeface="Symbol" pitchFamily="18" charset="2"/>
              </a:rPr>
              <a:t> = </a:t>
            </a:r>
            <a:r>
              <a:rPr lang="en-US" dirty="0"/>
              <a:t>2.3</a:t>
            </a:r>
          </a:p>
        </p:txBody>
      </p:sp>
      <p:sp>
        <p:nvSpPr>
          <p:cNvPr id="34821" name="Text Box 5"/>
          <p:cNvSpPr txBox="1">
            <a:spLocks noChangeArrowheads="1"/>
          </p:cNvSpPr>
          <p:nvPr/>
        </p:nvSpPr>
        <p:spPr bwMode="auto">
          <a:xfrm>
            <a:off x="7967663" y="3214688"/>
            <a:ext cx="800100" cy="366712"/>
          </a:xfrm>
          <a:prstGeom prst="rect">
            <a:avLst/>
          </a:prstGeom>
          <a:noFill/>
          <a:ln w="9525">
            <a:noFill/>
            <a:miter lim="800000"/>
            <a:headEnd/>
            <a:tailEnd/>
          </a:ln>
        </p:spPr>
        <p:txBody>
          <a:bodyPr wrap="none">
            <a:spAutoFit/>
          </a:bodyPr>
          <a:lstStyle/>
          <a:p>
            <a:r>
              <a:rPr lang="en-US" altLang="ja-JP" dirty="0">
                <a:sym typeface="Symbol" pitchFamily="18" charset="2"/>
              </a:rPr>
              <a:t> = </a:t>
            </a:r>
            <a:r>
              <a:rPr lang="en-US" dirty="0"/>
              <a:t>1.4</a:t>
            </a:r>
          </a:p>
        </p:txBody>
      </p:sp>
      <p:sp>
        <p:nvSpPr>
          <p:cNvPr id="34822" name="TextBox 6"/>
          <p:cNvSpPr txBox="1">
            <a:spLocks noChangeArrowheads="1"/>
          </p:cNvSpPr>
          <p:nvPr/>
        </p:nvSpPr>
        <p:spPr bwMode="auto">
          <a:xfrm>
            <a:off x="152400" y="1771650"/>
            <a:ext cx="4343400" cy="4585871"/>
          </a:xfrm>
          <a:prstGeom prst="rect">
            <a:avLst/>
          </a:prstGeom>
          <a:noFill/>
          <a:ln w="9525">
            <a:noFill/>
            <a:miter lim="800000"/>
            <a:headEnd/>
            <a:tailEnd/>
          </a:ln>
        </p:spPr>
        <p:txBody>
          <a:bodyPr wrap="square">
            <a:spAutoFit/>
          </a:bodyPr>
          <a:lstStyle/>
          <a:p>
            <a:r>
              <a:rPr lang="en-US" altLang="ja-JP" dirty="0"/>
              <a:t>Shock travels with a speed V  emitting at successively  </a:t>
            </a:r>
            <a:r>
              <a:rPr lang="en-US" altLang="ja-JP" dirty="0" smtClean="0"/>
              <a:t> lower </a:t>
            </a:r>
            <a:r>
              <a:rPr lang="en-US" altLang="ja-JP" dirty="0"/>
              <a:t>f determined by the local  plasma density: </a:t>
            </a:r>
          </a:p>
          <a:p>
            <a:endParaRPr lang="en-US" altLang="ja-JP" dirty="0"/>
          </a:p>
          <a:p>
            <a:r>
              <a:rPr lang="en-US" altLang="ja-JP" sz="2000" dirty="0"/>
              <a:t>n ~ r</a:t>
            </a:r>
            <a:r>
              <a:rPr lang="en-US" altLang="ja-JP" sz="2000" baseline="54000" dirty="0"/>
              <a:t>-</a:t>
            </a:r>
            <a:r>
              <a:rPr lang="en-US" altLang="ja-JP" sz="2000" baseline="54000" dirty="0">
                <a:sym typeface="Symbol" pitchFamily="18" charset="2"/>
              </a:rPr>
              <a:t></a:t>
            </a:r>
            <a:r>
              <a:rPr lang="en-US" altLang="ja-JP" sz="2000" dirty="0">
                <a:sym typeface="Symbol" pitchFamily="18" charset="2"/>
              </a:rPr>
              <a:t>   or </a:t>
            </a:r>
            <a:r>
              <a:rPr lang="en-US" altLang="ja-JP" sz="2000" dirty="0"/>
              <a:t>f ~ r</a:t>
            </a:r>
            <a:r>
              <a:rPr lang="en-US" altLang="ja-JP" sz="2000" baseline="54000" dirty="0"/>
              <a:t>-</a:t>
            </a:r>
            <a:r>
              <a:rPr lang="en-US" altLang="ja-JP" sz="2000" baseline="54000" dirty="0">
                <a:sym typeface="Symbol" pitchFamily="18" charset="2"/>
              </a:rPr>
              <a:t>/2</a:t>
            </a:r>
            <a:endParaRPr lang="en-US" altLang="ja-JP" sz="2000" baseline="54000" dirty="0"/>
          </a:p>
          <a:p>
            <a:endParaRPr lang="en-US" altLang="ja-JP" dirty="0"/>
          </a:p>
          <a:p>
            <a:r>
              <a:rPr lang="en-US" altLang="ja-JP" sz="2000" dirty="0"/>
              <a:t>|df/dt| = V(df/dr)  ~ Vf</a:t>
            </a:r>
            <a:r>
              <a:rPr lang="en-US" altLang="ja-JP" sz="2000" baseline="50000" dirty="0"/>
              <a:t>(</a:t>
            </a:r>
            <a:r>
              <a:rPr lang="en-US" altLang="ja-JP" sz="2000" baseline="50000" dirty="0">
                <a:sym typeface="Symbol" pitchFamily="18" charset="2"/>
              </a:rPr>
              <a:t>+2)/</a:t>
            </a:r>
            <a:r>
              <a:rPr lang="en-US" altLang="ja-JP" sz="2000" dirty="0">
                <a:sym typeface="Symbol" pitchFamily="18" charset="2"/>
              </a:rPr>
              <a:t> </a:t>
            </a:r>
            <a:r>
              <a:rPr lang="en-US" altLang="ja-JP" sz="2000" dirty="0"/>
              <a:t> = Vf</a:t>
            </a:r>
            <a:r>
              <a:rPr lang="en-US" altLang="ja-JP" sz="2000" baseline="52000" dirty="0"/>
              <a:t>2</a:t>
            </a:r>
            <a:r>
              <a:rPr lang="en-US" altLang="ja-JP" sz="2000" dirty="0"/>
              <a:t> </a:t>
            </a:r>
            <a:endParaRPr lang="en-US" altLang="ja-JP" sz="2000" dirty="0" smtClean="0"/>
          </a:p>
          <a:p>
            <a:r>
              <a:rPr lang="en-US" altLang="ja-JP" dirty="0" smtClean="0"/>
              <a:t>if </a:t>
            </a:r>
            <a:r>
              <a:rPr lang="en-US" altLang="ja-JP" dirty="0"/>
              <a:t>V=const. &amp; </a:t>
            </a:r>
            <a:r>
              <a:rPr lang="en-US" altLang="ja-JP" dirty="0">
                <a:sym typeface="Symbol" pitchFamily="18" charset="2"/>
              </a:rPr>
              <a:t> =2 (Vrsnak et al., 2001</a:t>
            </a:r>
            <a:r>
              <a:rPr lang="en-US" altLang="ja-JP" dirty="0" smtClean="0">
                <a:sym typeface="Symbol" pitchFamily="18" charset="2"/>
              </a:rPr>
              <a:t>)</a:t>
            </a:r>
          </a:p>
          <a:p>
            <a:endParaRPr lang="en-US" altLang="ja-JP" dirty="0">
              <a:sym typeface="Symbol" pitchFamily="18" charset="2"/>
            </a:endParaRPr>
          </a:p>
          <a:p>
            <a:r>
              <a:rPr lang="en-US" altLang="ja-JP" dirty="0" smtClean="0">
                <a:sym typeface="Symbol" pitchFamily="18" charset="2"/>
              </a:rPr>
              <a:t>V may be slowly varying far away from the Sun, but not in the COR1 FOV</a:t>
            </a:r>
          </a:p>
          <a:p>
            <a:endParaRPr lang="en-US" altLang="ja-JP" dirty="0">
              <a:sym typeface="Symbol" pitchFamily="18" charset="2"/>
            </a:endParaRPr>
          </a:p>
          <a:p>
            <a:pPr>
              <a:buFont typeface="Symbol" pitchFamily="18" charset="2"/>
              <a:buChar char="a"/>
            </a:pPr>
            <a:r>
              <a:rPr lang="en-US" altLang="ja-JP" dirty="0" smtClean="0">
                <a:sym typeface="Symbol" pitchFamily="18" charset="2"/>
              </a:rPr>
              <a:t>=2 may not be true</a:t>
            </a:r>
          </a:p>
          <a:p>
            <a:pPr>
              <a:buFont typeface="Symbol" pitchFamily="18" charset="2"/>
              <a:buChar char="a"/>
            </a:pPr>
            <a:endParaRPr lang="en-US" altLang="ja-JP" dirty="0">
              <a:sym typeface="Symbol" pitchFamily="18" charset="2"/>
            </a:endParaRPr>
          </a:p>
          <a:p>
            <a:r>
              <a:rPr lang="en-US" altLang="ja-JP" dirty="0" smtClean="0">
                <a:sym typeface="Symbol" pitchFamily="18" charset="2"/>
              </a:rPr>
              <a:t>Deviations imply speed increase near the Sun and decrease in the IP medium</a:t>
            </a:r>
            <a:endParaRPr lang="en-US" altLang="ja-JP" sz="1400" dirty="0"/>
          </a:p>
        </p:txBody>
      </p:sp>
      <p:cxnSp>
        <p:nvCxnSpPr>
          <p:cNvPr id="8" name="Straight Connector 7"/>
          <p:cNvCxnSpPr/>
          <p:nvPr/>
        </p:nvCxnSpPr>
        <p:spPr>
          <a:xfrm flipV="1">
            <a:off x="7391400" y="2133600"/>
            <a:ext cx="1447800" cy="12192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5067300" y="4457700"/>
            <a:ext cx="1676400" cy="8382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4825" name="TextBox 10"/>
          <p:cNvSpPr txBox="1">
            <a:spLocks noChangeArrowheads="1"/>
          </p:cNvSpPr>
          <p:nvPr/>
        </p:nvSpPr>
        <p:spPr bwMode="auto">
          <a:xfrm>
            <a:off x="7650163" y="4648200"/>
            <a:ext cx="1189037" cy="369888"/>
          </a:xfrm>
          <a:prstGeom prst="rect">
            <a:avLst/>
          </a:prstGeom>
          <a:noFill/>
          <a:ln w="9525">
            <a:noFill/>
            <a:miter lim="800000"/>
            <a:headEnd/>
            <a:tailEnd/>
          </a:ln>
        </p:spPr>
        <p:txBody>
          <a:bodyPr wrap="none">
            <a:spAutoFit/>
          </a:bodyPr>
          <a:lstStyle/>
          <a:p>
            <a:r>
              <a:rPr lang="en-US" altLang="ja-JP" dirty="0"/>
              <a:t>|df/dt| ~ </a:t>
            </a:r>
            <a:r>
              <a:rPr lang="en-US" altLang="ja-JP" dirty="0">
                <a:sym typeface="Symbol" pitchFamily="18" charset="2"/>
              </a:rPr>
              <a:t>f</a:t>
            </a:r>
            <a:r>
              <a:rPr lang="en-US" altLang="ja-JP" baseline="54000" dirty="0">
                <a:sym typeface="Symbol" pitchFamily="18" charset="2"/>
              </a:rPr>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Drift – Rate Spectrum (metric)</a:t>
            </a:r>
            <a:endParaRPr lang="en-US" dirty="0"/>
          </a:p>
        </p:txBody>
      </p:sp>
      <p:pic>
        <p:nvPicPr>
          <p:cNvPr id="31746" name="Picture 12"/>
          <p:cNvPicPr>
            <a:picLocks noChangeAspect="1" noChangeArrowheads="1"/>
          </p:cNvPicPr>
          <p:nvPr/>
        </p:nvPicPr>
        <p:blipFill>
          <a:blip r:embed="rId2"/>
          <a:srcRect/>
          <a:stretch>
            <a:fillRect/>
          </a:stretch>
        </p:blipFill>
        <p:spPr bwMode="auto">
          <a:xfrm>
            <a:off x="266496" y="3505200"/>
            <a:ext cx="8420304" cy="3124200"/>
          </a:xfrm>
          <a:prstGeom prst="rect">
            <a:avLst/>
          </a:prstGeom>
          <a:noFill/>
          <a:ln w="9525">
            <a:noFill/>
            <a:miter lim="800000"/>
            <a:headEnd/>
            <a:tailEnd/>
          </a:ln>
        </p:spPr>
      </p:pic>
      <p:sp>
        <p:nvSpPr>
          <p:cNvPr id="5" name="Rectangle 4"/>
          <p:cNvSpPr/>
          <p:nvPr/>
        </p:nvSpPr>
        <p:spPr>
          <a:xfrm>
            <a:off x="4495800" y="3124200"/>
            <a:ext cx="4419600" cy="358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990600" y="1676400"/>
            <a:ext cx="7086600" cy="1077218"/>
          </a:xfrm>
          <a:prstGeom prst="rect">
            <a:avLst/>
          </a:prstGeom>
        </p:spPr>
        <p:txBody>
          <a:bodyPr wrap="square">
            <a:spAutoFit/>
          </a:bodyPr>
          <a:lstStyle/>
          <a:p>
            <a:r>
              <a:rPr lang="en-US" altLang="ja-JP" sz="2000" dirty="0" smtClean="0"/>
              <a:t>If speed varies as  </a:t>
            </a:r>
            <a:r>
              <a:rPr lang="en-US" altLang="ja-JP" sz="2400" dirty="0" smtClean="0"/>
              <a:t>V~r</a:t>
            </a:r>
            <a:r>
              <a:rPr lang="en-US" altLang="ja-JP" sz="2400" baseline="50000" dirty="0" smtClean="0"/>
              <a:t>-</a:t>
            </a:r>
            <a:r>
              <a:rPr lang="en-US" altLang="ja-JP" sz="2400" baseline="52000" dirty="0" smtClean="0">
                <a:sym typeface="Symbol" pitchFamily="18" charset="2"/>
              </a:rPr>
              <a:t></a:t>
            </a:r>
            <a:r>
              <a:rPr lang="en-US" altLang="ja-JP" sz="2400" dirty="0" smtClean="0">
                <a:sym typeface="Symbol" pitchFamily="18" charset="2"/>
              </a:rPr>
              <a:t> ~ f</a:t>
            </a:r>
            <a:r>
              <a:rPr lang="en-US" altLang="ja-JP" sz="2400" baseline="52000" dirty="0" smtClean="0">
                <a:sym typeface="Symbol" pitchFamily="18" charset="2"/>
              </a:rPr>
              <a:t>2/</a:t>
            </a:r>
            <a:r>
              <a:rPr lang="en-US" altLang="ja-JP" sz="2000" baseline="52000" dirty="0" smtClean="0">
                <a:sym typeface="Symbol" pitchFamily="18" charset="2"/>
              </a:rPr>
              <a:t> </a:t>
            </a:r>
            <a:r>
              <a:rPr lang="en-US" altLang="ja-JP" sz="2000" dirty="0" smtClean="0">
                <a:sym typeface="Symbol" pitchFamily="18" charset="2"/>
              </a:rPr>
              <a:t>  [since </a:t>
            </a:r>
            <a:r>
              <a:rPr lang="en-US" altLang="ja-JP" sz="2000" dirty="0" smtClean="0"/>
              <a:t>f ~ r</a:t>
            </a:r>
            <a:r>
              <a:rPr lang="en-US" altLang="ja-JP" sz="2000" baseline="54000" dirty="0" smtClean="0"/>
              <a:t>-</a:t>
            </a:r>
            <a:r>
              <a:rPr lang="en-US" altLang="ja-JP" sz="2000" baseline="54000" dirty="0" smtClean="0">
                <a:sym typeface="Symbol" pitchFamily="18" charset="2"/>
              </a:rPr>
              <a:t>/2</a:t>
            </a:r>
            <a:r>
              <a:rPr lang="en-US" altLang="ja-JP" sz="2400" dirty="0" smtClean="0">
                <a:sym typeface="Symbol" pitchFamily="18" charset="2"/>
              </a:rPr>
              <a:t> </a:t>
            </a:r>
            <a:r>
              <a:rPr lang="en-US" altLang="ja-JP" sz="2000" dirty="0" smtClean="0">
                <a:sym typeface="Symbol" pitchFamily="18" charset="2"/>
              </a:rPr>
              <a:t>]</a:t>
            </a:r>
          </a:p>
          <a:p>
            <a:endParaRPr lang="en-US" altLang="ja-JP" sz="2400" baseline="30000" dirty="0" smtClean="0">
              <a:sym typeface="Symbol" pitchFamily="18" charset="2"/>
            </a:endParaRPr>
          </a:p>
          <a:p>
            <a:r>
              <a:rPr lang="en-US" altLang="ja-JP" sz="2400" dirty="0" smtClean="0"/>
              <a:t>|df/dt| ~ </a:t>
            </a:r>
            <a:r>
              <a:rPr lang="en-US" altLang="ja-JP" sz="2400" dirty="0" smtClean="0">
                <a:sym typeface="Symbol" pitchFamily="18" charset="2"/>
              </a:rPr>
              <a:t>f</a:t>
            </a:r>
            <a:r>
              <a:rPr lang="en-US" altLang="ja-JP" sz="2400" baseline="54000" dirty="0" smtClean="0">
                <a:sym typeface="Symbol" pitchFamily="18" charset="2"/>
              </a:rPr>
              <a:t> ( +2+2)/</a:t>
            </a:r>
            <a:r>
              <a:rPr lang="en-US" altLang="ja-JP" sz="2400" dirty="0" smtClean="0">
                <a:sym typeface="Symbol" pitchFamily="18" charset="2"/>
              </a:rPr>
              <a:t>  = f</a:t>
            </a:r>
            <a:r>
              <a:rPr lang="en-US" altLang="ja-JP" sz="2400" baseline="54000" dirty="0" smtClean="0">
                <a:sym typeface="Symbol" pitchFamily="18" charset="2"/>
              </a:rPr>
              <a:t> </a:t>
            </a:r>
            <a:r>
              <a:rPr lang="en-US" altLang="ja-JP" sz="2400" dirty="0" smtClean="0">
                <a:sym typeface="Symbol" pitchFamily="18" charset="2"/>
              </a:rPr>
              <a:t>  with  = ( +2+2)/</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CME leading edge at </a:t>
            </a:r>
            <a:r>
              <a:rPr lang="en-US" dirty="0" smtClean="0"/>
              <a:t>metric </a:t>
            </a:r>
            <a:r>
              <a:rPr lang="en-US" dirty="0"/>
              <a:t>type II </a:t>
            </a:r>
            <a:r>
              <a:rPr lang="en-US" dirty="0" smtClean="0"/>
              <a:t>burst onset: the height of shock formation</a:t>
            </a:r>
          </a:p>
          <a:p>
            <a:r>
              <a:rPr lang="en-US" dirty="0" smtClean="0"/>
              <a:t>LASCO: CME leading edge associated with ~130 limb type IIs 2.2 Ro [Gopalswamy et al., 2005, JGR] – extrapolation of height-time</a:t>
            </a:r>
          </a:p>
          <a:p>
            <a:r>
              <a:rPr lang="en-US" dirty="0" smtClean="0"/>
              <a:t>~1.6 Ro for type II bursts in GLE events</a:t>
            </a:r>
          </a:p>
          <a:p>
            <a:r>
              <a:rPr lang="en-US" dirty="0" smtClean="0"/>
              <a:t>Exploit COR1 capability: minimal or no extrapolation (FOV inner edge ~1.4 Ro)</a:t>
            </a:r>
          </a:p>
          <a:p>
            <a:r>
              <a:rPr lang="en-US" dirty="0" smtClean="0"/>
              <a:t>LASCO/C2 misses the early evolution</a:t>
            </a:r>
          </a:p>
          <a:p>
            <a:r>
              <a:rPr lang="en-US" dirty="0" smtClean="0"/>
              <a:t>Explain the universal drift-rate spectrum</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Object 5"/>
          <p:cNvPicPr>
            <a:picLocks noChangeArrowheads="1"/>
          </p:cNvPicPr>
          <p:nvPr/>
        </p:nvPicPr>
        <p:blipFill>
          <a:blip r:embed="rId2"/>
          <a:srcRect r="-64" b="-259"/>
          <a:stretch>
            <a:fillRect/>
          </a:stretch>
        </p:blipFill>
        <p:spPr bwMode="auto">
          <a:xfrm>
            <a:off x="304800" y="2286000"/>
            <a:ext cx="8610600" cy="4419600"/>
          </a:xfrm>
          <a:prstGeom prst="rect">
            <a:avLst/>
          </a:prstGeom>
          <a:noFill/>
          <a:ln w="9525">
            <a:noFill/>
            <a:miter lim="800000"/>
            <a:headEnd/>
            <a:tailEnd/>
          </a:ln>
        </p:spPr>
      </p:pic>
      <p:sp>
        <p:nvSpPr>
          <p:cNvPr id="5" name="TextBox 4"/>
          <p:cNvSpPr txBox="1"/>
          <p:nvPr/>
        </p:nvSpPr>
        <p:spPr>
          <a:xfrm>
            <a:off x="1066800" y="1447800"/>
            <a:ext cx="184731" cy="369332"/>
          </a:xfrm>
          <a:prstGeom prst="rect">
            <a:avLst/>
          </a:prstGeom>
          <a:noFill/>
        </p:spPr>
        <p:txBody>
          <a:bodyPr wrap="none" rtlCol="0">
            <a:spAutoFit/>
          </a:bodyPr>
          <a:lstStyle/>
          <a:p>
            <a:endParaRPr lang="en-US" dirty="0"/>
          </a:p>
        </p:txBody>
      </p:sp>
      <p:sp>
        <p:nvSpPr>
          <p:cNvPr id="6" name="TextBox 5"/>
          <p:cNvSpPr txBox="1"/>
          <p:nvPr/>
        </p:nvSpPr>
        <p:spPr>
          <a:xfrm>
            <a:off x="1524000" y="1981200"/>
            <a:ext cx="1061509" cy="369332"/>
          </a:xfrm>
          <a:prstGeom prst="rect">
            <a:avLst/>
          </a:prstGeom>
          <a:noFill/>
        </p:spPr>
        <p:txBody>
          <a:bodyPr wrap="none" rtlCol="0">
            <a:spAutoFit/>
          </a:bodyPr>
          <a:lstStyle/>
          <a:p>
            <a:r>
              <a:rPr lang="en-US" dirty="0"/>
              <a:t>β = - 0.79</a:t>
            </a:r>
          </a:p>
        </p:txBody>
      </p:sp>
      <p:sp>
        <p:nvSpPr>
          <p:cNvPr id="7" name="TextBox 6"/>
          <p:cNvSpPr txBox="1"/>
          <p:nvPr/>
        </p:nvSpPr>
        <p:spPr>
          <a:xfrm>
            <a:off x="5638800" y="1981200"/>
            <a:ext cx="3094180" cy="369332"/>
          </a:xfrm>
          <a:prstGeom prst="rect">
            <a:avLst/>
          </a:prstGeom>
          <a:noFill/>
        </p:spPr>
        <p:txBody>
          <a:bodyPr wrap="none" rtlCol="0">
            <a:spAutoFit/>
          </a:bodyPr>
          <a:lstStyle/>
          <a:p>
            <a:r>
              <a:rPr lang="en-US" dirty="0"/>
              <a:t>β = - </a:t>
            </a:r>
            <a:r>
              <a:rPr lang="en-US" dirty="0" smtClean="0"/>
              <a:t>0.86  STEREO A Limb View</a:t>
            </a:r>
            <a:endParaRPr lang="en-US" dirty="0"/>
          </a:p>
        </p:txBody>
      </p:sp>
      <p:sp>
        <p:nvSpPr>
          <p:cNvPr id="9" name="Rectangle 8"/>
          <p:cNvSpPr/>
          <p:nvPr/>
        </p:nvSpPr>
        <p:spPr>
          <a:xfrm>
            <a:off x="990600" y="457200"/>
            <a:ext cx="7086600" cy="1569660"/>
          </a:xfrm>
          <a:prstGeom prst="rect">
            <a:avLst/>
          </a:prstGeom>
        </p:spPr>
        <p:txBody>
          <a:bodyPr wrap="square">
            <a:spAutoFit/>
          </a:bodyPr>
          <a:lstStyle/>
          <a:p>
            <a:pPr>
              <a:buFont typeface="Symbol" pitchFamily="18" charset="2"/>
              <a:buChar char="e"/>
            </a:pPr>
            <a:r>
              <a:rPr lang="en-US" altLang="ja-JP" sz="2400" dirty="0" smtClean="0">
                <a:sym typeface="Symbol" pitchFamily="18" charset="2"/>
              </a:rPr>
              <a:t> = ( +2+2)/</a:t>
            </a:r>
          </a:p>
          <a:p>
            <a:r>
              <a:rPr lang="en-US" sz="2400" dirty="0" smtClean="0"/>
              <a:t>β = - 0.79 </a:t>
            </a:r>
            <a:r>
              <a:rPr lang="en-US" sz="2400" dirty="0" smtClean="0">
                <a:sym typeface="Wingdings" pitchFamily="2" charset="2"/>
              </a:rPr>
              <a:t> </a:t>
            </a:r>
            <a:r>
              <a:rPr lang="en-US" altLang="ja-JP" sz="2400" dirty="0" smtClean="0">
                <a:sym typeface="Symbol" pitchFamily="18" charset="2"/>
              </a:rPr>
              <a:t> = 1.04    for  = 6</a:t>
            </a:r>
          </a:p>
          <a:p>
            <a:r>
              <a:rPr lang="en-US" sz="2400" dirty="0" smtClean="0"/>
              <a:t>β = - 0.86 </a:t>
            </a:r>
            <a:r>
              <a:rPr lang="en-US" sz="2400" dirty="0" smtClean="0">
                <a:sym typeface="Wingdings" pitchFamily="2" charset="2"/>
              </a:rPr>
              <a:t> </a:t>
            </a:r>
            <a:r>
              <a:rPr lang="en-US" altLang="ja-JP" sz="2400" dirty="0" smtClean="0">
                <a:sym typeface="Symbol" pitchFamily="18" charset="2"/>
              </a:rPr>
              <a:t> = 1.05</a:t>
            </a:r>
          </a:p>
          <a:p>
            <a:r>
              <a:rPr lang="en-US" altLang="ja-JP" sz="2400" dirty="0" smtClean="0">
                <a:sym typeface="Symbol" pitchFamily="18" charset="2"/>
              </a:rPr>
              <a:t>Consistent with the observed </a:t>
            </a:r>
            <a:r>
              <a:rPr lang="en-US" altLang="ja-JP" sz="2400" dirty="0" smtClean="0">
                <a:sym typeface="Symbol" pitchFamily="18" charset="2"/>
              </a:rPr>
              <a:t> = 1.07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frequency Part</a:t>
            </a:r>
            <a:endParaRPr lang="en-US" dirty="0"/>
          </a:p>
        </p:txBody>
      </p:sp>
      <p:sp>
        <p:nvSpPr>
          <p:cNvPr id="3" name="Content Placeholder 2"/>
          <p:cNvSpPr>
            <a:spLocks noGrp="1"/>
          </p:cNvSpPr>
          <p:nvPr>
            <p:ph idx="1"/>
          </p:nvPr>
        </p:nvSpPr>
        <p:spPr/>
        <p:txBody>
          <a:bodyPr/>
          <a:lstStyle/>
          <a:p>
            <a:r>
              <a:rPr lang="en-US" altLang="ja-JP" sz="2800" dirty="0" smtClean="0"/>
              <a:t>If speed varies as  </a:t>
            </a:r>
            <a:r>
              <a:rPr lang="en-US" altLang="ja-JP" dirty="0" smtClean="0"/>
              <a:t>V~r</a:t>
            </a:r>
            <a:r>
              <a:rPr lang="en-US" altLang="ja-JP" baseline="50000" dirty="0" smtClean="0"/>
              <a:t>-</a:t>
            </a:r>
            <a:r>
              <a:rPr lang="en-US" altLang="ja-JP" baseline="52000" dirty="0" smtClean="0">
                <a:sym typeface="Symbol" pitchFamily="18" charset="2"/>
              </a:rPr>
              <a:t></a:t>
            </a:r>
            <a:r>
              <a:rPr lang="en-US" altLang="ja-JP" dirty="0" smtClean="0">
                <a:sym typeface="Symbol" pitchFamily="18" charset="2"/>
              </a:rPr>
              <a:t> ~f</a:t>
            </a:r>
            <a:r>
              <a:rPr lang="en-US" altLang="ja-JP" baseline="52000" dirty="0" smtClean="0">
                <a:sym typeface="Symbol" pitchFamily="18" charset="2"/>
              </a:rPr>
              <a:t>2/</a:t>
            </a:r>
            <a:r>
              <a:rPr lang="en-US" altLang="ja-JP" sz="2800" baseline="52000" dirty="0">
                <a:sym typeface="Symbol" pitchFamily="18" charset="2"/>
              </a:rPr>
              <a:t> </a:t>
            </a:r>
            <a:r>
              <a:rPr lang="en-US" altLang="ja-JP" sz="2800" dirty="0" smtClean="0">
                <a:sym typeface="Symbol" pitchFamily="18" charset="2"/>
              </a:rPr>
              <a:t>  [since </a:t>
            </a:r>
            <a:r>
              <a:rPr lang="en-US" altLang="ja-JP" sz="2800" dirty="0" smtClean="0"/>
              <a:t>f ~ r</a:t>
            </a:r>
            <a:r>
              <a:rPr lang="en-US" altLang="ja-JP" sz="2800" baseline="54000" dirty="0" smtClean="0"/>
              <a:t>-</a:t>
            </a:r>
            <a:r>
              <a:rPr lang="en-US" altLang="ja-JP" sz="2800" baseline="54000" dirty="0" smtClean="0">
                <a:sym typeface="Symbol" pitchFamily="18" charset="2"/>
              </a:rPr>
              <a:t>/2</a:t>
            </a:r>
            <a:r>
              <a:rPr lang="en-US" altLang="ja-JP" dirty="0" smtClean="0">
                <a:sym typeface="Symbol" pitchFamily="18" charset="2"/>
              </a:rPr>
              <a:t> </a:t>
            </a:r>
            <a:r>
              <a:rPr lang="en-US" altLang="ja-JP" sz="2800" dirty="0" smtClean="0">
                <a:sym typeface="Symbol" pitchFamily="18" charset="2"/>
              </a:rPr>
              <a:t>]</a:t>
            </a:r>
          </a:p>
          <a:p>
            <a:endParaRPr lang="en-US" altLang="ja-JP" baseline="30000" dirty="0" smtClean="0">
              <a:sym typeface="Symbol" pitchFamily="18" charset="2"/>
            </a:endParaRPr>
          </a:p>
          <a:p>
            <a:r>
              <a:rPr lang="en-US" altLang="ja-JP" dirty="0" smtClean="0"/>
              <a:t>|df/dt| ~ </a:t>
            </a:r>
            <a:r>
              <a:rPr lang="en-US" altLang="ja-JP" dirty="0" smtClean="0">
                <a:sym typeface="Symbol" pitchFamily="18" charset="2"/>
              </a:rPr>
              <a:t>f</a:t>
            </a:r>
            <a:r>
              <a:rPr lang="en-US" altLang="ja-JP" baseline="54000" dirty="0" smtClean="0">
                <a:sym typeface="Symbol" pitchFamily="18" charset="2"/>
              </a:rPr>
              <a:t> ( +2+2)/</a:t>
            </a:r>
            <a:r>
              <a:rPr lang="en-US" altLang="ja-JP" dirty="0" smtClean="0">
                <a:sym typeface="Symbol" pitchFamily="18" charset="2"/>
              </a:rPr>
              <a:t>  = f</a:t>
            </a:r>
            <a:r>
              <a:rPr lang="en-US" altLang="ja-JP" baseline="54000" dirty="0" smtClean="0">
                <a:sym typeface="Symbol" pitchFamily="18" charset="2"/>
              </a:rPr>
              <a:t> </a:t>
            </a:r>
            <a:r>
              <a:rPr lang="en-US" altLang="ja-JP" dirty="0" smtClean="0">
                <a:sym typeface="Symbol" pitchFamily="18" charset="2"/>
              </a:rPr>
              <a:t>  with  = ( +2+2)/</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Type II</a:t>
            </a:r>
            <a:endParaRPr lang="en-US" dirty="0"/>
          </a:p>
        </p:txBody>
      </p:sp>
      <p:pic>
        <p:nvPicPr>
          <p:cNvPr id="39938" name="Picture 9"/>
          <p:cNvPicPr>
            <a:picLocks noChangeAspect="1" noChangeArrowheads="1"/>
          </p:cNvPicPr>
          <p:nvPr/>
        </p:nvPicPr>
        <p:blipFill>
          <a:blip r:embed="rId2"/>
          <a:srcRect/>
          <a:stretch>
            <a:fillRect/>
          </a:stretch>
        </p:blipFill>
        <p:spPr bwMode="auto">
          <a:xfrm>
            <a:off x="381000" y="1981200"/>
            <a:ext cx="8333842" cy="4133850"/>
          </a:xfrm>
          <a:prstGeom prst="rect">
            <a:avLst/>
          </a:prstGeom>
          <a:noFill/>
          <a:ln w="9525">
            <a:noFill/>
            <a:miter lim="800000"/>
            <a:headEnd/>
            <a:tailEnd/>
          </a:ln>
        </p:spPr>
      </p:pic>
      <p:sp>
        <p:nvSpPr>
          <p:cNvPr id="5" name="TextBox 4"/>
          <p:cNvSpPr txBox="1"/>
          <p:nvPr/>
        </p:nvSpPr>
        <p:spPr>
          <a:xfrm>
            <a:off x="6934200" y="2819400"/>
            <a:ext cx="999441" cy="461665"/>
          </a:xfrm>
          <a:prstGeom prst="rect">
            <a:avLst/>
          </a:prstGeom>
          <a:noFill/>
        </p:spPr>
        <p:txBody>
          <a:bodyPr wrap="none" rtlCol="0">
            <a:spAutoFit/>
          </a:bodyPr>
          <a:lstStyle/>
          <a:p>
            <a:r>
              <a:rPr lang="en-US" sz="2400" dirty="0" smtClean="0">
                <a:solidFill>
                  <a:schemeClr val="bg1"/>
                </a:solidFill>
              </a:rPr>
              <a:t>Type II</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Type II not Reported!</a:t>
            </a:r>
            <a:endParaRPr lang="en-US" dirty="0"/>
          </a:p>
        </p:txBody>
      </p:sp>
      <p:pic>
        <p:nvPicPr>
          <p:cNvPr id="34818" name="Picture 2"/>
          <p:cNvPicPr>
            <a:picLocks noGrp="1" noChangeAspect="1" noChangeArrowheads="1"/>
          </p:cNvPicPr>
          <p:nvPr>
            <p:ph idx="1"/>
          </p:nvPr>
        </p:nvPicPr>
        <p:blipFill>
          <a:blip r:embed="rId2"/>
          <a:srcRect/>
          <a:stretch>
            <a:fillRect/>
          </a:stretch>
        </p:blipFill>
        <p:spPr bwMode="auto">
          <a:xfrm>
            <a:off x="522522" y="1143000"/>
            <a:ext cx="7940615" cy="5334000"/>
          </a:xfrm>
          <a:prstGeom prst="rect">
            <a:avLst/>
          </a:prstGeom>
          <a:noFill/>
          <a:ln w="9525">
            <a:noFill/>
            <a:miter lim="800000"/>
            <a:headEnd/>
            <a:tailEnd/>
          </a:ln>
          <a:effectLst/>
        </p:spPr>
      </p:pic>
      <p:sp>
        <p:nvSpPr>
          <p:cNvPr id="5" name="Oval 4"/>
          <p:cNvSpPr/>
          <p:nvPr/>
        </p:nvSpPr>
        <p:spPr>
          <a:xfrm>
            <a:off x="3733800" y="4800600"/>
            <a:ext cx="1371600" cy="1219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895600" y="6477000"/>
            <a:ext cx="2587953" cy="369332"/>
          </a:xfrm>
          <a:prstGeom prst="rect">
            <a:avLst/>
          </a:prstGeom>
          <a:noFill/>
        </p:spPr>
        <p:txBody>
          <a:bodyPr wrap="none" rtlCol="0">
            <a:spAutoFit/>
          </a:bodyPr>
          <a:lstStyle/>
          <a:p>
            <a:r>
              <a:rPr lang="en-US" dirty="0" smtClean="0"/>
              <a:t>40 – 24 MHz   0.08 MHz/s</a:t>
            </a:r>
            <a:endParaRPr lang="en-US" dirty="0"/>
          </a:p>
        </p:txBody>
      </p:sp>
      <p:sp>
        <p:nvSpPr>
          <p:cNvPr id="7" name="Oval 6"/>
          <p:cNvSpPr/>
          <p:nvPr/>
        </p:nvSpPr>
        <p:spPr>
          <a:xfrm>
            <a:off x="6400800" y="4724400"/>
            <a:ext cx="1143000" cy="10668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to kilometric Type II</a:t>
            </a:r>
            <a:endParaRPr lang="en-US" dirty="0"/>
          </a:p>
        </p:txBody>
      </p:sp>
      <p:pic>
        <p:nvPicPr>
          <p:cNvPr id="28674" name="Picture 6"/>
          <p:cNvPicPr>
            <a:picLocks noChangeAspect="1" noChangeArrowheads="1"/>
          </p:cNvPicPr>
          <p:nvPr/>
        </p:nvPicPr>
        <p:blipFill>
          <a:blip r:embed="rId2"/>
          <a:srcRect/>
          <a:stretch>
            <a:fillRect/>
          </a:stretch>
        </p:blipFill>
        <p:spPr bwMode="auto">
          <a:xfrm>
            <a:off x="652174" y="2057400"/>
            <a:ext cx="7653626"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Combining dynamic Spectrum with CME Height –Time </a:t>
            </a:r>
            <a:endParaRPr lang="en-US" dirty="0"/>
          </a:p>
        </p:txBody>
      </p:sp>
      <p:pic>
        <p:nvPicPr>
          <p:cNvPr id="27650" name="Picture 10"/>
          <p:cNvPicPr>
            <a:picLocks noChangeAspect="1" noChangeArrowheads="1"/>
          </p:cNvPicPr>
          <p:nvPr/>
        </p:nvPicPr>
        <p:blipFill>
          <a:blip r:embed="rId2"/>
          <a:srcRect/>
          <a:stretch>
            <a:fillRect/>
          </a:stretch>
        </p:blipFill>
        <p:spPr bwMode="auto">
          <a:xfrm>
            <a:off x="868680" y="1503045"/>
            <a:ext cx="6446520" cy="5210937"/>
          </a:xfrm>
          <a:prstGeom prst="rect">
            <a:avLst/>
          </a:prstGeom>
          <a:noFill/>
          <a:ln w="9525">
            <a:noFill/>
            <a:miter lim="800000"/>
            <a:headEnd/>
            <a:tailEnd/>
          </a:ln>
        </p:spPr>
      </p:pic>
      <p:sp>
        <p:nvSpPr>
          <p:cNvPr id="5" name="TextBox 4"/>
          <p:cNvSpPr txBox="1"/>
          <p:nvPr/>
        </p:nvSpPr>
        <p:spPr>
          <a:xfrm>
            <a:off x="4114800" y="4191000"/>
            <a:ext cx="349776" cy="523220"/>
          </a:xfrm>
          <a:prstGeom prst="rect">
            <a:avLst/>
          </a:prstGeom>
          <a:noFill/>
        </p:spPr>
        <p:txBody>
          <a:bodyPr wrap="none" rtlCol="0">
            <a:spAutoFit/>
          </a:bodyPr>
          <a:lstStyle/>
          <a:p>
            <a:r>
              <a:rPr lang="en-US" sz="2800" dirty="0" smtClean="0"/>
              <a:t>F</a:t>
            </a:r>
            <a:endParaRPr lang="en-US" sz="2800" dirty="0"/>
          </a:p>
        </p:txBody>
      </p:sp>
      <p:sp>
        <p:nvSpPr>
          <p:cNvPr id="6" name="TextBox 5"/>
          <p:cNvSpPr txBox="1"/>
          <p:nvPr/>
        </p:nvSpPr>
        <p:spPr>
          <a:xfrm>
            <a:off x="4831824" y="3505200"/>
            <a:ext cx="409086" cy="523220"/>
          </a:xfrm>
          <a:prstGeom prst="rect">
            <a:avLst/>
          </a:prstGeom>
          <a:noFill/>
        </p:spPr>
        <p:txBody>
          <a:bodyPr wrap="none" rtlCol="0">
            <a:spAutoFit/>
          </a:bodyPr>
          <a:lstStyle/>
          <a:p>
            <a:r>
              <a:rPr lang="en-US" sz="2800" dirty="0" smtClean="0">
                <a:solidFill>
                  <a:schemeClr val="bg1"/>
                </a:solidFill>
              </a:rPr>
              <a:t>H</a:t>
            </a:r>
            <a:endParaRPr lang="en-US" sz="2800" dirty="0">
              <a:solidFill>
                <a:schemeClr val="bg1"/>
              </a:solidFill>
            </a:endParaRPr>
          </a:p>
        </p:txBody>
      </p:sp>
      <p:cxnSp>
        <p:nvCxnSpPr>
          <p:cNvPr id="8" name="Straight Arrow Connector 7"/>
          <p:cNvCxnSpPr/>
          <p:nvPr/>
        </p:nvCxnSpPr>
        <p:spPr>
          <a:xfrm rot="10800000" flipV="1">
            <a:off x="3276600" y="2743200"/>
            <a:ext cx="533400" cy="4572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33800" y="2438400"/>
            <a:ext cx="3458063" cy="954107"/>
          </a:xfrm>
          <a:prstGeom prst="rect">
            <a:avLst/>
          </a:prstGeom>
          <a:noFill/>
        </p:spPr>
        <p:txBody>
          <a:bodyPr wrap="none" rtlCol="0">
            <a:spAutoFit/>
          </a:bodyPr>
          <a:lstStyle/>
          <a:p>
            <a:r>
              <a:rPr lang="en-US" sz="2800" dirty="0" smtClean="0">
                <a:solidFill>
                  <a:schemeClr val="bg1"/>
                </a:solidFill>
              </a:rPr>
              <a:t>Frequency of emission</a:t>
            </a:r>
          </a:p>
          <a:p>
            <a:r>
              <a:rPr lang="en-US" sz="2800" dirty="0" smtClean="0">
                <a:solidFill>
                  <a:schemeClr val="bg1"/>
                </a:solidFill>
              </a:rPr>
              <a:t>~ CME leading edge</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132820" y="3200400"/>
            <a:ext cx="8782580" cy="2971799"/>
          </a:xfrm>
          <a:prstGeom prst="rect">
            <a:avLst/>
          </a:prstGeom>
          <a:noFill/>
          <a:ln w="9525">
            <a:noFill/>
            <a:miter lim="800000"/>
            <a:headEnd/>
            <a:tailEnd/>
          </a:ln>
        </p:spPr>
      </p:pic>
      <p:sp>
        <p:nvSpPr>
          <p:cNvPr id="6" name="TextBox 5"/>
          <p:cNvSpPr txBox="1"/>
          <p:nvPr/>
        </p:nvSpPr>
        <p:spPr>
          <a:xfrm>
            <a:off x="7249100" y="2971800"/>
            <a:ext cx="1056700" cy="369332"/>
          </a:xfrm>
          <a:prstGeom prst="rect">
            <a:avLst/>
          </a:prstGeom>
          <a:noFill/>
        </p:spPr>
        <p:txBody>
          <a:bodyPr wrap="none" rtlCol="0">
            <a:spAutoFit/>
          </a:bodyPr>
          <a:lstStyle/>
          <a:p>
            <a:r>
              <a:rPr lang="en-US" altLang="ja-JP" dirty="0" smtClean="0">
                <a:sym typeface="Symbol" pitchFamily="18" charset="2"/>
              </a:rPr>
              <a:t> = +0.12</a:t>
            </a:r>
            <a:endParaRPr lang="en-US" dirty="0"/>
          </a:p>
        </p:txBody>
      </p:sp>
      <p:sp>
        <p:nvSpPr>
          <p:cNvPr id="7" name="TextBox 6"/>
          <p:cNvSpPr txBox="1"/>
          <p:nvPr/>
        </p:nvSpPr>
        <p:spPr>
          <a:xfrm>
            <a:off x="3886200" y="6172200"/>
            <a:ext cx="2435539" cy="646331"/>
          </a:xfrm>
          <a:prstGeom prst="rect">
            <a:avLst/>
          </a:prstGeom>
          <a:noFill/>
        </p:spPr>
        <p:txBody>
          <a:bodyPr wrap="none" rtlCol="0">
            <a:spAutoFit/>
          </a:bodyPr>
          <a:lstStyle/>
          <a:p>
            <a:r>
              <a:rPr lang="en-US" dirty="0" smtClean="0"/>
              <a:t>Confirms  r dependence</a:t>
            </a:r>
          </a:p>
          <a:p>
            <a:r>
              <a:rPr lang="en-US" dirty="0" smtClean="0"/>
              <a:t>of density. </a:t>
            </a:r>
            <a:r>
              <a:rPr lang="en-US" altLang="ja-JP" dirty="0" smtClean="0">
                <a:sym typeface="Symbol" pitchFamily="18" charset="2"/>
              </a:rPr>
              <a:t> = 2.32</a:t>
            </a:r>
            <a:endParaRPr lang="en-US" dirty="0"/>
          </a:p>
        </p:txBody>
      </p:sp>
      <p:sp>
        <p:nvSpPr>
          <p:cNvPr id="8" name="Rectangle 7"/>
          <p:cNvSpPr/>
          <p:nvPr/>
        </p:nvSpPr>
        <p:spPr>
          <a:xfrm>
            <a:off x="990600" y="914400"/>
            <a:ext cx="7391400" cy="1569660"/>
          </a:xfrm>
          <a:prstGeom prst="rect">
            <a:avLst/>
          </a:prstGeom>
        </p:spPr>
        <p:txBody>
          <a:bodyPr wrap="square">
            <a:spAutoFit/>
          </a:bodyPr>
          <a:lstStyle/>
          <a:p>
            <a:pPr>
              <a:buFont typeface="Symbol" pitchFamily="18" charset="2"/>
              <a:buChar char="e"/>
            </a:pPr>
            <a:r>
              <a:rPr lang="en-US" altLang="ja-JP" sz="2400" dirty="0" smtClean="0">
                <a:sym typeface="Symbol" pitchFamily="18" charset="2"/>
              </a:rPr>
              <a:t> = ( +2+2)/</a:t>
            </a:r>
          </a:p>
          <a:p>
            <a:r>
              <a:rPr lang="en-US" sz="2400" dirty="0"/>
              <a:t>β = 0.12 </a:t>
            </a:r>
            <a:r>
              <a:rPr lang="en-US" sz="2400" dirty="0" smtClean="0">
                <a:sym typeface="Wingdings" pitchFamily="2" charset="2"/>
              </a:rPr>
              <a:t> </a:t>
            </a:r>
            <a:r>
              <a:rPr lang="en-US" altLang="ja-JP" sz="2400" dirty="0" smtClean="0">
                <a:sym typeface="Symbol" pitchFamily="18" charset="2"/>
              </a:rPr>
              <a:t> = 1.97    for  = 2.32</a:t>
            </a:r>
          </a:p>
          <a:p>
            <a:r>
              <a:rPr lang="en-US" altLang="ja-JP" sz="2400" dirty="0" smtClean="0">
                <a:sym typeface="Symbol" pitchFamily="18" charset="2"/>
              </a:rPr>
              <a:t>Consistent with the observed </a:t>
            </a:r>
            <a:r>
              <a:rPr lang="en-US" altLang="ja-JP" sz="2400" dirty="0" smtClean="0">
                <a:sym typeface="Symbol" pitchFamily="18" charset="2"/>
              </a:rPr>
              <a:t> = 1.85</a:t>
            </a:r>
          </a:p>
          <a:p>
            <a:r>
              <a:rPr lang="en-US" sz="2400" dirty="0"/>
              <a:t>β = </a:t>
            </a:r>
            <a:r>
              <a:rPr lang="en-US" sz="2400" dirty="0" smtClean="0"/>
              <a:t>0, </a:t>
            </a:r>
            <a:r>
              <a:rPr lang="en-US" altLang="ja-JP" sz="2400" dirty="0" smtClean="0">
                <a:sym typeface="Symbol" pitchFamily="18" charset="2"/>
              </a:rPr>
              <a:t> = 2</a:t>
            </a:r>
            <a:r>
              <a:rPr lang="en-US" sz="2400" dirty="0" smtClean="0"/>
              <a:t> </a:t>
            </a:r>
            <a:r>
              <a:rPr lang="en-US" sz="2400" dirty="0" smtClean="0">
                <a:sym typeface="Wingdings" pitchFamily="2" charset="2"/>
              </a:rPr>
              <a:t> </a:t>
            </a:r>
            <a:r>
              <a:rPr lang="en-US" altLang="ja-JP" sz="2400" dirty="0" smtClean="0">
                <a:sym typeface="Symbol" pitchFamily="18" charset="2"/>
              </a:rPr>
              <a:t> = 2  Speed is ~constant within C3 FOV</a:t>
            </a:r>
          </a:p>
        </p:txBody>
      </p:sp>
      <p:sp>
        <p:nvSpPr>
          <p:cNvPr id="9" name="TextBox 8"/>
          <p:cNvSpPr txBox="1"/>
          <p:nvPr/>
        </p:nvSpPr>
        <p:spPr>
          <a:xfrm>
            <a:off x="6934200" y="6324600"/>
            <a:ext cx="1586973" cy="369332"/>
          </a:xfrm>
          <a:prstGeom prst="rect">
            <a:avLst/>
          </a:prstGeom>
          <a:noFill/>
        </p:spPr>
        <p:txBody>
          <a:bodyPr wrap="none" rtlCol="0">
            <a:spAutoFit/>
          </a:bodyPr>
          <a:lstStyle/>
          <a:p>
            <a:r>
              <a:rPr lang="en-US" dirty="0" smtClean="0"/>
              <a:t>Try this with HI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Impulsive Event</a:t>
            </a:r>
            <a:endParaRPr lang="en-US" dirty="0"/>
          </a:p>
        </p:txBody>
      </p:sp>
      <p:pic>
        <p:nvPicPr>
          <p:cNvPr id="36866" name="Picture 2"/>
          <p:cNvPicPr>
            <a:picLocks noChangeAspect="1" noChangeArrowheads="1"/>
          </p:cNvPicPr>
          <p:nvPr/>
        </p:nvPicPr>
        <p:blipFill>
          <a:blip r:embed="rId2"/>
          <a:srcRect/>
          <a:stretch>
            <a:fillRect/>
          </a:stretch>
        </p:blipFill>
        <p:spPr bwMode="auto">
          <a:xfrm>
            <a:off x="0" y="2219325"/>
            <a:ext cx="9391650" cy="3952875"/>
          </a:xfrm>
          <a:prstGeom prst="rect">
            <a:avLst/>
          </a:prstGeom>
          <a:noFill/>
          <a:ln w="9525">
            <a:noFill/>
            <a:miter lim="800000"/>
            <a:headEnd/>
            <a:tailEnd/>
          </a:ln>
          <a:effectLst/>
        </p:spPr>
      </p:pic>
      <p:sp>
        <p:nvSpPr>
          <p:cNvPr id="5" name="TextBox 4"/>
          <p:cNvSpPr txBox="1"/>
          <p:nvPr/>
        </p:nvSpPr>
        <p:spPr>
          <a:xfrm>
            <a:off x="1676400" y="6400800"/>
            <a:ext cx="1308371" cy="369332"/>
          </a:xfrm>
          <a:prstGeom prst="rect">
            <a:avLst/>
          </a:prstGeom>
          <a:noFill/>
        </p:spPr>
        <p:txBody>
          <a:bodyPr wrap="none" rtlCol="0">
            <a:spAutoFit/>
          </a:bodyPr>
          <a:lstStyle/>
          <a:p>
            <a:r>
              <a:rPr lang="en-US" dirty="0" smtClean="0"/>
              <a:t>2007 June 3</a:t>
            </a:r>
            <a:endParaRPr lang="en-US" dirty="0"/>
          </a:p>
        </p:txBody>
      </p:sp>
      <p:sp>
        <p:nvSpPr>
          <p:cNvPr id="6" name="TextBox 5"/>
          <p:cNvSpPr txBox="1"/>
          <p:nvPr/>
        </p:nvSpPr>
        <p:spPr>
          <a:xfrm>
            <a:off x="5943600" y="4572000"/>
            <a:ext cx="377026" cy="461665"/>
          </a:xfrm>
          <a:prstGeom prst="rect">
            <a:avLst/>
          </a:prstGeom>
          <a:noFill/>
        </p:spPr>
        <p:txBody>
          <a:bodyPr wrap="none" rtlCol="0">
            <a:spAutoFit/>
          </a:bodyPr>
          <a:lstStyle/>
          <a:p>
            <a:r>
              <a:rPr lang="en-US" sz="2400" dirty="0" smtClean="0">
                <a:solidFill>
                  <a:schemeClr val="bg1"/>
                </a:solidFill>
              </a:rPr>
              <a:t>H</a:t>
            </a:r>
            <a:endParaRPr lang="en-US" sz="2400" dirty="0">
              <a:solidFill>
                <a:schemeClr val="bg1"/>
              </a:solidFill>
            </a:endParaRPr>
          </a:p>
        </p:txBody>
      </p:sp>
      <p:sp>
        <p:nvSpPr>
          <p:cNvPr id="7" name="TextBox 6"/>
          <p:cNvSpPr txBox="1"/>
          <p:nvPr/>
        </p:nvSpPr>
        <p:spPr>
          <a:xfrm>
            <a:off x="5715000" y="5329535"/>
            <a:ext cx="325730" cy="461665"/>
          </a:xfrm>
          <a:prstGeom prst="rect">
            <a:avLst/>
          </a:prstGeom>
          <a:noFill/>
        </p:spPr>
        <p:txBody>
          <a:bodyPr wrap="none" rtlCol="0">
            <a:spAutoFit/>
          </a:bodyPr>
          <a:lstStyle/>
          <a:p>
            <a:r>
              <a:rPr lang="en-US" sz="2400" dirty="0" smtClean="0">
                <a:solidFill>
                  <a:schemeClr val="bg1"/>
                </a:solidFill>
              </a:rPr>
              <a:t>F</a:t>
            </a:r>
            <a:endParaRPr lang="en-US" sz="2400" dirty="0">
              <a:solidFill>
                <a:schemeClr val="bg1"/>
              </a:solidFill>
            </a:endParaRPr>
          </a:p>
        </p:txBody>
      </p:sp>
      <p:sp>
        <p:nvSpPr>
          <p:cNvPr id="8" name="TextBox 7"/>
          <p:cNvSpPr txBox="1"/>
          <p:nvPr/>
        </p:nvSpPr>
        <p:spPr>
          <a:xfrm>
            <a:off x="6477000" y="1752600"/>
            <a:ext cx="1011815" cy="369332"/>
          </a:xfrm>
          <a:prstGeom prst="rect">
            <a:avLst/>
          </a:prstGeom>
          <a:noFill/>
        </p:spPr>
        <p:txBody>
          <a:bodyPr wrap="none" rtlCol="0">
            <a:spAutoFit/>
          </a:bodyPr>
          <a:lstStyle/>
          <a:p>
            <a:r>
              <a:rPr lang="en-US" dirty="0" smtClean="0"/>
              <a:t>IZMIRAN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dirty="0" smtClean="0"/>
          </a:p>
        </p:txBody>
      </p:sp>
      <p:pic>
        <p:nvPicPr>
          <p:cNvPr id="23555" name="Picture 2"/>
          <p:cNvPicPr>
            <a:picLocks noGrp="1" noChangeAspect="1" noChangeArrowheads="1"/>
          </p:cNvPicPr>
          <p:nvPr>
            <p:ph idx="1"/>
          </p:nvPr>
        </p:nvPicPr>
        <p:blipFill>
          <a:blip r:embed="rId2"/>
          <a:srcRect/>
          <a:stretch>
            <a:fillRect/>
          </a:stretch>
        </p:blipFill>
        <p:spPr>
          <a:xfrm>
            <a:off x="381000" y="152400"/>
            <a:ext cx="8458200" cy="6651625"/>
          </a:xfrm>
          <a:noFill/>
        </p:spPr>
      </p:pic>
      <p:cxnSp>
        <p:nvCxnSpPr>
          <p:cNvPr id="6" name="Straight Connector 5"/>
          <p:cNvCxnSpPr/>
          <p:nvPr/>
        </p:nvCxnSpPr>
        <p:spPr>
          <a:xfrm rot="16200000" flipH="1">
            <a:off x="3810000" y="1066800"/>
            <a:ext cx="914400" cy="3048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srcRect/>
          <a:stretch>
            <a:fillRect/>
          </a:stretch>
        </p:blipFill>
        <p:spPr bwMode="auto">
          <a:xfrm>
            <a:off x="152400" y="1676400"/>
            <a:ext cx="4389120" cy="4389120"/>
          </a:xfrm>
          <a:prstGeom prst="rect">
            <a:avLst/>
          </a:prstGeom>
          <a:noFill/>
          <a:ln w="9525">
            <a:noFill/>
            <a:miter lim="800000"/>
            <a:headEnd/>
            <a:tailEnd/>
          </a:ln>
          <a:effectLst/>
        </p:spPr>
      </p:pic>
      <p:pic>
        <p:nvPicPr>
          <p:cNvPr id="3074" name="Picture 2"/>
          <p:cNvPicPr>
            <a:picLocks noGrp="1" noChangeAspect="1" noChangeArrowheads="1"/>
          </p:cNvPicPr>
          <p:nvPr>
            <p:ph idx="1"/>
          </p:nvPr>
        </p:nvPicPr>
        <p:blipFill>
          <a:blip r:embed="rId4"/>
          <a:srcRect/>
          <a:stretch>
            <a:fillRect/>
          </a:stretch>
        </p:blipFill>
        <p:spPr bwMode="auto">
          <a:xfrm>
            <a:off x="4705350" y="1640761"/>
            <a:ext cx="4210050" cy="4444841"/>
          </a:xfrm>
          <a:prstGeom prst="rect">
            <a:avLst/>
          </a:prstGeom>
          <a:noFill/>
          <a:ln w="9525">
            <a:noFill/>
            <a:miter lim="800000"/>
            <a:headEnd/>
            <a:tailEnd/>
          </a:ln>
          <a:effectLst/>
        </p:spPr>
      </p:pic>
      <p:cxnSp>
        <p:nvCxnSpPr>
          <p:cNvPr id="6" name="Straight Connector 5"/>
          <p:cNvCxnSpPr/>
          <p:nvPr/>
        </p:nvCxnSpPr>
        <p:spPr>
          <a:xfrm rot="5400000" flipH="1" flipV="1">
            <a:off x="5312664" y="4914106"/>
            <a:ext cx="1295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43600" y="4724400"/>
            <a:ext cx="1305165" cy="830997"/>
          </a:xfrm>
          <a:prstGeom prst="rect">
            <a:avLst/>
          </a:prstGeom>
          <a:noFill/>
        </p:spPr>
        <p:txBody>
          <a:bodyPr wrap="none" rtlCol="0">
            <a:spAutoFit/>
          </a:bodyPr>
          <a:lstStyle/>
          <a:p>
            <a:r>
              <a:rPr lang="en-US" sz="2400" dirty="0" smtClean="0"/>
              <a:t>DH end</a:t>
            </a:r>
          </a:p>
          <a:p>
            <a:r>
              <a:rPr lang="en-US" sz="2400" dirty="0" smtClean="0"/>
              <a:t>09:54 UT</a:t>
            </a:r>
            <a:endParaRPr lang="en-US" sz="2400" dirty="0"/>
          </a:p>
        </p:txBody>
      </p:sp>
      <p:sp>
        <p:nvSpPr>
          <p:cNvPr id="8" name="Title 1"/>
          <p:cNvSpPr>
            <a:spLocks noGrp="1"/>
          </p:cNvSpPr>
          <p:nvPr>
            <p:ph type="title"/>
          </p:nvPr>
        </p:nvSpPr>
        <p:spPr/>
        <p:txBody>
          <a:bodyPr/>
          <a:lstStyle/>
          <a:p>
            <a:r>
              <a:rPr lang="en-US" dirty="0" smtClean="0"/>
              <a:t>Impulsive Events</a:t>
            </a:r>
            <a:endParaRPr lang="en-US" dirty="0"/>
          </a:p>
        </p:txBody>
      </p:sp>
      <p:sp>
        <p:nvSpPr>
          <p:cNvPr id="9" name="Rectangle 8"/>
          <p:cNvSpPr/>
          <p:nvPr/>
        </p:nvSpPr>
        <p:spPr>
          <a:xfrm>
            <a:off x="304800" y="6260068"/>
            <a:ext cx="4497385" cy="461665"/>
          </a:xfrm>
          <a:prstGeom prst="rect">
            <a:avLst/>
          </a:prstGeom>
        </p:spPr>
        <p:txBody>
          <a:bodyPr wrap="none">
            <a:spAutoFit/>
          </a:bodyPr>
          <a:lstStyle/>
          <a:p>
            <a:r>
              <a:rPr lang="en-US" sz="2400" dirty="0"/>
              <a:t>CME at a height of 1.87 Rs </a:t>
            </a:r>
            <a:r>
              <a:rPr lang="en-US" sz="2400" dirty="0" smtClean="0"/>
              <a:t>@09:33</a:t>
            </a:r>
            <a:endParaRPr lang="en-US" sz="2400" dirty="0"/>
          </a:p>
        </p:txBody>
      </p:sp>
      <p:sp>
        <p:nvSpPr>
          <p:cNvPr id="10" name="TextBox 9"/>
          <p:cNvSpPr txBox="1"/>
          <p:nvPr/>
        </p:nvSpPr>
        <p:spPr>
          <a:xfrm>
            <a:off x="0" y="1230868"/>
            <a:ext cx="4497129" cy="369332"/>
          </a:xfrm>
          <a:prstGeom prst="rect">
            <a:avLst/>
          </a:prstGeom>
          <a:noFill/>
        </p:spPr>
        <p:txBody>
          <a:bodyPr wrap="none" rtlCol="0">
            <a:spAutoFit/>
          </a:bodyPr>
          <a:lstStyle/>
          <a:p>
            <a:r>
              <a:rPr lang="en-US" baseline="0" dirty="0" smtClean="0"/>
              <a:t>CME observed when</a:t>
            </a:r>
            <a:r>
              <a:rPr lang="en-US" dirty="0" smtClean="0"/>
              <a:t> </a:t>
            </a:r>
            <a:r>
              <a:rPr lang="en-US" baseline="0" dirty="0" smtClean="0"/>
              <a:t>metric type II in progress</a:t>
            </a:r>
            <a:endParaRPr lang="en-US" dirty="0"/>
          </a:p>
        </p:txBody>
      </p:sp>
      <p:sp>
        <p:nvSpPr>
          <p:cNvPr id="11" name="TextBox 10"/>
          <p:cNvSpPr txBox="1"/>
          <p:nvPr/>
        </p:nvSpPr>
        <p:spPr>
          <a:xfrm>
            <a:off x="1752600" y="3429000"/>
            <a:ext cx="325730" cy="461665"/>
          </a:xfrm>
          <a:prstGeom prst="rect">
            <a:avLst/>
          </a:prstGeom>
          <a:noFill/>
        </p:spPr>
        <p:txBody>
          <a:bodyPr wrap="none" rtlCol="0">
            <a:spAutoFit/>
          </a:bodyPr>
          <a:lstStyle/>
          <a:p>
            <a:r>
              <a:rPr lang="en-US" sz="2400" dirty="0" smtClean="0">
                <a:solidFill>
                  <a:schemeClr val="bg1"/>
                </a:solidFill>
              </a:rPr>
              <a:t>F</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503238"/>
            <a:ext cx="8229600" cy="1554162"/>
          </a:xfrm>
        </p:spPr>
        <p:txBody>
          <a:bodyPr>
            <a:normAutofit fontScale="90000"/>
          </a:bodyPr>
          <a:lstStyle/>
          <a:p>
            <a:pPr eaLnBrk="1" hangingPunct="1">
              <a:defRPr/>
            </a:pPr>
            <a:r>
              <a:rPr lang="en-US" dirty="0" smtClean="0"/>
              <a:t>Motivation:</a:t>
            </a:r>
            <a:br>
              <a:rPr lang="en-US" dirty="0" smtClean="0"/>
            </a:br>
            <a:r>
              <a:rPr lang="en-US" dirty="0" smtClean="0"/>
              <a:t>CME height at metric type II onset is generally extrapolated. SECCHI/COR1 can solve this problem</a:t>
            </a:r>
          </a:p>
        </p:txBody>
      </p:sp>
      <p:pic>
        <p:nvPicPr>
          <p:cNvPr id="4099" name="Picture 2"/>
          <p:cNvPicPr>
            <a:picLocks noGrp="1" noChangeAspect="1" noChangeArrowheads="1"/>
          </p:cNvPicPr>
          <p:nvPr>
            <p:ph idx="1"/>
          </p:nvPr>
        </p:nvPicPr>
        <p:blipFill>
          <a:blip r:embed="rId3"/>
          <a:srcRect/>
          <a:stretch>
            <a:fillRect/>
          </a:stretch>
        </p:blipFill>
        <p:spPr>
          <a:xfrm>
            <a:off x="533400" y="2790825"/>
            <a:ext cx="3486150" cy="3762375"/>
          </a:xfrm>
          <a:noFill/>
        </p:spPr>
      </p:pic>
      <p:sp>
        <p:nvSpPr>
          <p:cNvPr id="4100" name="TextBox 27"/>
          <p:cNvSpPr txBox="1">
            <a:spLocks noChangeArrowheads="1"/>
          </p:cNvSpPr>
          <p:nvPr/>
        </p:nvSpPr>
        <p:spPr bwMode="auto">
          <a:xfrm>
            <a:off x="6324600" y="6324600"/>
            <a:ext cx="2659063" cy="369888"/>
          </a:xfrm>
          <a:prstGeom prst="rect">
            <a:avLst/>
          </a:prstGeom>
          <a:noFill/>
          <a:ln w="9525">
            <a:noFill/>
            <a:miter lim="800000"/>
            <a:headEnd/>
            <a:tailEnd/>
          </a:ln>
        </p:spPr>
        <p:txBody>
          <a:bodyPr wrap="none">
            <a:spAutoFit/>
          </a:bodyPr>
          <a:lstStyle/>
          <a:p>
            <a:r>
              <a:rPr lang="en-US" dirty="0"/>
              <a:t>Gopalswamy et al. 2005</a:t>
            </a:r>
          </a:p>
        </p:txBody>
      </p:sp>
      <p:sp>
        <p:nvSpPr>
          <p:cNvPr id="4101" name="TextBox 28"/>
          <p:cNvSpPr txBox="1">
            <a:spLocks noChangeArrowheads="1"/>
          </p:cNvSpPr>
          <p:nvPr/>
        </p:nvSpPr>
        <p:spPr bwMode="auto">
          <a:xfrm>
            <a:off x="5257800" y="3495675"/>
            <a:ext cx="3454400" cy="923925"/>
          </a:xfrm>
          <a:prstGeom prst="rect">
            <a:avLst/>
          </a:prstGeom>
          <a:noFill/>
          <a:ln w="9525">
            <a:noFill/>
            <a:miter lim="800000"/>
            <a:headEnd/>
            <a:tailEnd/>
          </a:ln>
        </p:spPr>
        <p:txBody>
          <a:bodyPr wrap="none">
            <a:spAutoFit/>
          </a:bodyPr>
          <a:lstStyle/>
          <a:p>
            <a:r>
              <a:rPr lang="en-US" dirty="0"/>
              <a:t>More type II bursts have spatial </a:t>
            </a:r>
          </a:p>
          <a:p>
            <a:r>
              <a:rPr lang="en-US" dirty="0"/>
              <a:t>overlap with CMEs</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Impulsive Events</a:t>
            </a:r>
            <a:endParaRPr lang="en-US" dirty="0"/>
          </a:p>
        </p:txBody>
      </p:sp>
      <p:pic>
        <p:nvPicPr>
          <p:cNvPr id="4098" name="Picture 2"/>
          <p:cNvPicPr>
            <a:picLocks noGrp="1" noChangeAspect="1" noChangeArrowheads="1"/>
          </p:cNvPicPr>
          <p:nvPr>
            <p:ph idx="1"/>
          </p:nvPr>
        </p:nvPicPr>
        <p:blipFill>
          <a:blip r:embed="rId3"/>
          <a:srcRect/>
          <a:stretch>
            <a:fillRect/>
          </a:stretch>
        </p:blipFill>
        <p:spPr bwMode="auto">
          <a:xfrm>
            <a:off x="508867" y="1962150"/>
            <a:ext cx="8126266" cy="3802063"/>
          </a:xfrm>
          <a:prstGeom prst="rect">
            <a:avLst/>
          </a:prstGeom>
          <a:noFill/>
          <a:ln w="9525">
            <a:noFill/>
            <a:miter lim="800000"/>
            <a:headEnd/>
            <a:tailEnd/>
          </a:ln>
          <a:effectLst/>
        </p:spPr>
      </p:pic>
      <p:cxnSp>
        <p:nvCxnSpPr>
          <p:cNvPr id="8" name="Straight Connector 7"/>
          <p:cNvCxnSpPr/>
          <p:nvPr/>
        </p:nvCxnSpPr>
        <p:spPr>
          <a:xfrm rot="5400000" flipH="1" flipV="1">
            <a:off x="4937760" y="4315968"/>
            <a:ext cx="1828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67400" y="4572000"/>
            <a:ext cx="566181" cy="461665"/>
          </a:xfrm>
          <a:prstGeom prst="rect">
            <a:avLst/>
          </a:prstGeom>
          <a:noFill/>
        </p:spPr>
        <p:txBody>
          <a:bodyPr wrap="none" rtlCol="0">
            <a:spAutoFit/>
          </a:bodyPr>
          <a:lstStyle/>
          <a:p>
            <a:r>
              <a:rPr lang="en-US" sz="2400" dirty="0" smtClean="0"/>
              <a:t>DH</a:t>
            </a:r>
            <a:endParaRPr lang="en-US" sz="2400" dirty="0"/>
          </a:p>
        </p:txBody>
      </p:sp>
      <p:cxnSp>
        <p:nvCxnSpPr>
          <p:cNvPr id="7" name="Straight Connector 6"/>
          <p:cNvCxnSpPr/>
          <p:nvPr/>
        </p:nvCxnSpPr>
        <p:spPr>
          <a:xfrm rot="5400000">
            <a:off x="39291" y="3619103"/>
            <a:ext cx="3123406"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19200" y="1524000"/>
            <a:ext cx="2692917" cy="369332"/>
          </a:xfrm>
          <a:prstGeom prst="rect">
            <a:avLst/>
          </a:prstGeom>
          <a:noFill/>
        </p:spPr>
        <p:txBody>
          <a:bodyPr wrap="none" rtlCol="0">
            <a:spAutoFit/>
          </a:bodyPr>
          <a:lstStyle/>
          <a:p>
            <a:r>
              <a:rPr lang="en-US" dirty="0" smtClean="0"/>
              <a:t>CME peak speed at 1.5 Ro!</a:t>
            </a:r>
            <a:endParaRPr lang="en-US" dirty="0"/>
          </a:p>
        </p:txBody>
      </p:sp>
      <p:cxnSp>
        <p:nvCxnSpPr>
          <p:cNvPr id="12" name="Straight Connector 11"/>
          <p:cNvCxnSpPr/>
          <p:nvPr/>
        </p:nvCxnSpPr>
        <p:spPr>
          <a:xfrm rot="5400000">
            <a:off x="4133088" y="3618309"/>
            <a:ext cx="3123406"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53000" y="1676400"/>
            <a:ext cx="3923253" cy="369332"/>
          </a:xfrm>
          <a:prstGeom prst="rect">
            <a:avLst/>
          </a:prstGeom>
          <a:noFill/>
        </p:spPr>
        <p:txBody>
          <a:bodyPr wrap="none" rtlCol="0">
            <a:spAutoFit/>
          </a:bodyPr>
          <a:lstStyle/>
          <a:p>
            <a:r>
              <a:rPr lang="en-US" dirty="0" smtClean="0"/>
              <a:t>Type II start near flare peak, speed peak</a:t>
            </a:r>
            <a:endParaRPr lang="en-US" dirty="0"/>
          </a:p>
        </p:txBody>
      </p:sp>
      <p:sp>
        <p:nvSpPr>
          <p:cNvPr id="14" name="TextBox 13"/>
          <p:cNvSpPr txBox="1"/>
          <p:nvPr/>
        </p:nvSpPr>
        <p:spPr>
          <a:xfrm>
            <a:off x="5943600" y="2286000"/>
            <a:ext cx="2403094" cy="1200329"/>
          </a:xfrm>
          <a:prstGeom prst="rect">
            <a:avLst/>
          </a:prstGeom>
          <a:noFill/>
        </p:spPr>
        <p:txBody>
          <a:bodyPr wrap="none" rtlCol="0">
            <a:spAutoFit/>
          </a:bodyPr>
          <a:lstStyle/>
          <a:p>
            <a:r>
              <a:rPr lang="en-US" dirty="0" smtClean="0"/>
              <a:t>Speed drops from </a:t>
            </a:r>
          </a:p>
          <a:p>
            <a:r>
              <a:rPr lang="en-US" dirty="0" smtClean="0"/>
              <a:t>~925 km/s to 700 km/s</a:t>
            </a:r>
          </a:p>
          <a:p>
            <a:r>
              <a:rPr lang="en-US" dirty="0" smtClean="0"/>
              <a:t>during m type II and</a:t>
            </a:r>
          </a:p>
          <a:p>
            <a:r>
              <a:rPr lang="en-US" dirty="0" smtClean="0"/>
              <a:t>~500 km/s at end of DH</a:t>
            </a:r>
            <a:endParaRPr lang="en-US" dirty="0"/>
          </a:p>
        </p:txBody>
      </p:sp>
      <p:sp>
        <p:nvSpPr>
          <p:cNvPr id="15" name="TextBox 14"/>
          <p:cNvSpPr txBox="1"/>
          <p:nvPr/>
        </p:nvSpPr>
        <p:spPr>
          <a:xfrm>
            <a:off x="228600" y="6096000"/>
            <a:ext cx="8717258" cy="369332"/>
          </a:xfrm>
          <a:prstGeom prst="rect">
            <a:avLst/>
          </a:prstGeom>
          <a:noFill/>
        </p:spPr>
        <p:txBody>
          <a:bodyPr wrap="none" rtlCol="0">
            <a:spAutoFit/>
          </a:bodyPr>
          <a:lstStyle/>
          <a:p>
            <a:r>
              <a:rPr lang="en-US" dirty="0" smtClean="0"/>
              <a:t>Close connection between CME speed and SXR flare light curve even for an impulsive event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7891" name="Picture 3"/>
          <p:cNvPicPr>
            <a:picLocks noGrp="1" noChangeAspect="1" noChangeArrowheads="1"/>
          </p:cNvPicPr>
          <p:nvPr>
            <p:ph idx="1"/>
          </p:nvPr>
        </p:nvPicPr>
        <p:blipFill>
          <a:blip r:embed="rId2"/>
          <a:srcRect/>
          <a:stretch>
            <a:fillRect/>
          </a:stretch>
        </p:blipFill>
        <p:spPr bwMode="auto">
          <a:xfrm>
            <a:off x="4875213" y="1600251"/>
            <a:ext cx="3963987" cy="4525861"/>
          </a:xfrm>
          <a:prstGeom prst="rect">
            <a:avLst/>
          </a:prstGeom>
          <a:noFill/>
          <a:ln w="9525">
            <a:noFill/>
            <a:miter lim="800000"/>
            <a:headEnd/>
            <a:tailEnd/>
          </a:ln>
          <a:effectLst/>
        </p:spPr>
      </p:pic>
      <p:pic>
        <p:nvPicPr>
          <p:cNvPr id="37892" name="Picture 4"/>
          <p:cNvPicPr>
            <a:picLocks noChangeAspect="1" noChangeArrowheads="1"/>
          </p:cNvPicPr>
          <p:nvPr/>
        </p:nvPicPr>
        <p:blipFill>
          <a:blip r:embed="rId3"/>
          <a:srcRect/>
          <a:stretch>
            <a:fillRect/>
          </a:stretch>
        </p:blipFill>
        <p:spPr bwMode="auto">
          <a:xfrm>
            <a:off x="228600" y="1600200"/>
            <a:ext cx="457200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00200"/>
            <a:ext cx="8382000" cy="4525963"/>
          </a:xfrm>
        </p:spPr>
        <p:txBody>
          <a:bodyPr>
            <a:normAutofit fontScale="77500" lnSpcReduction="20000"/>
          </a:bodyPr>
          <a:lstStyle/>
          <a:p>
            <a:r>
              <a:rPr lang="en-US" dirty="0" smtClean="0"/>
              <a:t>Metric type </a:t>
            </a:r>
            <a:r>
              <a:rPr lang="en-US" dirty="0"/>
              <a:t>II burst starts at a height where the </a:t>
            </a:r>
            <a:r>
              <a:rPr lang="en-US" dirty="0" smtClean="0"/>
              <a:t>VA is minimum (~1.4 Ro)</a:t>
            </a:r>
          </a:p>
          <a:p>
            <a:r>
              <a:rPr lang="en-US" dirty="0" smtClean="0"/>
              <a:t>The CME height at type II onset ~1.5 Ro compared to 2.2 Ro from LASCO</a:t>
            </a:r>
          </a:p>
          <a:p>
            <a:pPr>
              <a:buFontTx/>
              <a:buChar char="-"/>
            </a:pPr>
            <a:r>
              <a:rPr lang="en-US" dirty="0" smtClean="0"/>
              <a:t>Min to Max density variation (factor of 4)?</a:t>
            </a:r>
          </a:p>
          <a:p>
            <a:pPr>
              <a:buFontTx/>
              <a:buChar char="-"/>
            </a:pPr>
            <a:r>
              <a:rPr lang="en-US" dirty="0" smtClean="0"/>
              <a:t>LASCO does not capture initial speed variation?</a:t>
            </a:r>
          </a:p>
          <a:p>
            <a:r>
              <a:rPr lang="en-US" dirty="0" smtClean="0"/>
              <a:t>Type II ends when </a:t>
            </a:r>
            <a:r>
              <a:rPr lang="en-US" dirty="0"/>
              <a:t>the shock becomes subcritical or </a:t>
            </a:r>
            <a:r>
              <a:rPr lang="en-US" dirty="0" smtClean="0"/>
              <a:t>dissipates</a:t>
            </a:r>
          </a:p>
          <a:p>
            <a:r>
              <a:rPr lang="en-US" dirty="0" smtClean="0"/>
              <a:t>Deviations from the universal drift rate spectrum are </a:t>
            </a:r>
            <a:r>
              <a:rPr lang="en-US" dirty="0"/>
              <a:t>a direct consequence of the CME speed increase in the inner corona and decrease in the IP </a:t>
            </a:r>
            <a:r>
              <a:rPr lang="en-US" dirty="0" smtClean="0"/>
              <a:t>medium</a:t>
            </a:r>
          </a:p>
          <a:p>
            <a:r>
              <a:rPr lang="en-US" dirty="0" smtClean="0"/>
              <a:t>GOES light curve and CME speed follow each other even for impulsive flares</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Double Peak in the 20071231 Event</a:t>
            </a:r>
            <a:endParaRPr lang="en-US" dirty="0"/>
          </a:p>
        </p:txBody>
      </p:sp>
      <p:pic>
        <p:nvPicPr>
          <p:cNvPr id="38914" name="Picture 2"/>
          <p:cNvPicPr>
            <a:picLocks noGrp="1" noChangeAspect="1" noChangeArrowheads="1"/>
          </p:cNvPicPr>
          <p:nvPr>
            <p:ph idx="1"/>
          </p:nvPr>
        </p:nvPicPr>
        <p:blipFill>
          <a:blip r:embed="rId2"/>
          <a:srcRect/>
          <a:stretch>
            <a:fillRect/>
          </a:stretch>
        </p:blipFill>
        <p:spPr bwMode="auto">
          <a:xfrm>
            <a:off x="457200" y="1930410"/>
            <a:ext cx="8229600" cy="38655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8" name="Rectangle 7"/>
          <p:cNvSpPr/>
          <p:nvPr/>
        </p:nvSpPr>
        <p:spPr>
          <a:xfrm>
            <a:off x="381000" y="3105835"/>
            <a:ext cx="8458200" cy="369332"/>
          </a:xfrm>
          <a:prstGeom prst="rect">
            <a:avLst/>
          </a:prstGeom>
        </p:spPr>
        <p:txBody>
          <a:bodyPr wrap="square">
            <a:spAutoFit/>
          </a:bodyPr>
          <a:lstStyle/>
          <a:p>
            <a:r>
              <a:rPr lang="en-US" dirty="0" smtClean="0"/>
              <a:t>http://cdaw.gsfc.nasa.gov/pub/yashiro/stereo/movie/20071231_cor1rdswaves.html</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22" name="Picture 2"/>
          <p:cNvPicPr>
            <a:picLocks noGrp="1" noChangeAspect="1" noChangeArrowheads="1"/>
          </p:cNvPicPr>
          <p:nvPr>
            <p:ph idx="1"/>
          </p:nvPr>
        </p:nvPicPr>
        <p:blipFill>
          <a:blip r:embed="rId2"/>
          <a:srcRect/>
          <a:stretch>
            <a:fillRect/>
          </a:stretch>
        </p:blipFill>
        <p:spPr bwMode="auto">
          <a:xfrm>
            <a:off x="-373808" y="1828800"/>
            <a:ext cx="10249328" cy="42158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a:grpSpLocks/>
          </p:cNvGrpSpPr>
          <p:nvPr/>
        </p:nvGrpSpPr>
        <p:grpSpPr bwMode="auto">
          <a:xfrm>
            <a:off x="3810000" y="2209800"/>
            <a:ext cx="5257800" cy="4216400"/>
            <a:chOff x="3505200" y="2209800"/>
            <a:chExt cx="5257800" cy="4216206"/>
          </a:xfrm>
        </p:grpSpPr>
        <p:pic>
          <p:nvPicPr>
            <p:cNvPr id="3081" name="Picture 1"/>
            <p:cNvPicPr>
              <a:picLocks noChangeAspect="1" noChangeArrowheads="1"/>
            </p:cNvPicPr>
            <p:nvPr/>
          </p:nvPicPr>
          <p:blipFill>
            <a:blip r:embed="rId3"/>
            <a:srcRect/>
            <a:stretch>
              <a:fillRect/>
            </a:stretch>
          </p:blipFill>
          <p:spPr bwMode="auto">
            <a:xfrm>
              <a:off x="3505200" y="2667000"/>
              <a:ext cx="5257800" cy="3759006"/>
            </a:xfrm>
            <a:prstGeom prst="rect">
              <a:avLst/>
            </a:prstGeom>
            <a:noFill/>
            <a:ln w="9525">
              <a:noFill/>
              <a:miter lim="800000"/>
              <a:headEnd/>
              <a:tailEnd/>
            </a:ln>
          </p:spPr>
        </p:pic>
        <p:cxnSp>
          <p:nvCxnSpPr>
            <p:cNvPr id="6" name="Straight Connector 5"/>
            <p:cNvCxnSpPr/>
            <p:nvPr/>
          </p:nvCxnSpPr>
          <p:spPr>
            <a:xfrm rot="16200000" flipV="1">
              <a:off x="4634781" y="4280598"/>
              <a:ext cx="3246289"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5449169" y="4304410"/>
              <a:ext cx="3276449"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4115668" y="4342508"/>
              <a:ext cx="3200253"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085" name="TextBox 14"/>
            <p:cNvSpPr txBox="1">
              <a:spLocks noChangeArrowheads="1"/>
            </p:cNvSpPr>
            <p:nvPr/>
          </p:nvSpPr>
          <p:spPr bwMode="auto">
            <a:xfrm>
              <a:off x="4233020" y="2209800"/>
              <a:ext cx="796180" cy="369332"/>
            </a:xfrm>
            <a:prstGeom prst="rect">
              <a:avLst/>
            </a:prstGeom>
            <a:noFill/>
            <a:ln w="9525">
              <a:noFill/>
              <a:miter lim="800000"/>
              <a:headEnd/>
              <a:tailEnd/>
            </a:ln>
          </p:spPr>
          <p:txBody>
            <a:bodyPr wrap="none">
              <a:spAutoFit/>
            </a:bodyPr>
            <a:lstStyle/>
            <a:p>
              <a:r>
                <a:rPr lang="en-US" dirty="0">
                  <a:solidFill>
                    <a:srgbClr val="0000CC"/>
                  </a:solidFill>
                  <a:latin typeface="Calibri" pitchFamily="34" charset="0"/>
                </a:rPr>
                <a:t>Type II</a:t>
              </a:r>
            </a:p>
          </p:txBody>
        </p:sp>
        <p:sp>
          <p:nvSpPr>
            <p:cNvPr id="3086" name="TextBox 15"/>
            <p:cNvSpPr txBox="1">
              <a:spLocks noChangeArrowheads="1"/>
            </p:cNvSpPr>
            <p:nvPr/>
          </p:nvSpPr>
          <p:spPr bwMode="auto">
            <a:xfrm>
              <a:off x="5486400" y="2373868"/>
              <a:ext cx="540533" cy="369332"/>
            </a:xfrm>
            <a:prstGeom prst="rect">
              <a:avLst/>
            </a:prstGeom>
            <a:noFill/>
            <a:ln w="9525">
              <a:noFill/>
              <a:miter lim="800000"/>
              <a:headEnd/>
              <a:tailEnd/>
            </a:ln>
          </p:spPr>
          <p:txBody>
            <a:bodyPr wrap="none">
              <a:spAutoFit/>
            </a:bodyPr>
            <a:lstStyle/>
            <a:p>
              <a:r>
                <a:rPr lang="en-US" b="1" dirty="0">
                  <a:solidFill>
                    <a:srgbClr val="FF0000"/>
                  </a:solidFill>
                  <a:latin typeface="Calibri" pitchFamily="34" charset="0"/>
                </a:rPr>
                <a:t>GLE</a:t>
              </a:r>
            </a:p>
          </p:txBody>
        </p:sp>
        <p:sp>
          <p:nvSpPr>
            <p:cNvPr id="3087" name="TextBox 16"/>
            <p:cNvSpPr txBox="1">
              <a:spLocks noChangeArrowheads="1"/>
            </p:cNvSpPr>
            <p:nvPr/>
          </p:nvSpPr>
          <p:spPr bwMode="auto">
            <a:xfrm>
              <a:off x="5979349" y="2209800"/>
              <a:ext cx="1031051" cy="369332"/>
            </a:xfrm>
            <a:prstGeom prst="rect">
              <a:avLst/>
            </a:prstGeom>
            <a:noFill/>
            <a:ln w="9525">
              <a:noFill/>
              <a:miter lim="800000"/>
              <a:headEnd/>
              <a:tailEnd/>
            </a:ln>
          </p:spPr>
          <p:txBody>
            <a:bodyPr wrap="none">
              <a:spAutoFit/>
            </a:bodyPr>
            <a:lstStyle/>
            <a:p>
              <a:r>
                <a:rPr lang="en-US" dirty="0">
                  <a:latin typeface="Calibri" pitchFamily="34" charset="0"/>
                </a:rPr>
                <a:t>&gt;40 MeV</a:t>
              </a:r>
            </a:p>
          </p:txBody>
        </p:sp>
        <p:sp>
          <p:nvSpPr>
            <p:cNvPr id="3088" name="TextBox 17"/>
            <p:cNvSpPr txBox="1">
              <a:spLocks noChangeArrowheads="1"/>
            </p:cNvSpPr>
            <p:nvPr/>
          </p:nvSpPr>
          <p:spPr bwMode="auto">
            <a:xfrm>
              <a:off x="6969949" y="2362200"/>
              <a:ext cx="1031051" cy="369332"/>
            </a:xfrm>
            <a:prstGeom prst="rect">
              <a:avLst/>
            </a:prstGeom>
            <a:noFill/>
            <a:ln w="9525">
              <a:noFill/>
              <a:miter lim="800000"/>
              <a:headEnd/>
              <a:tailEnd/>
            </a:ln>
          </p:spPr>
          <p:txBody>
            <a:bodyPr wrap="none">
              <a:spAutoFit/>
            </a:bodyPr>
            <a:lstStyle/>
            <a:p>
              <a:r>
                <a:rPr lang="en-US" dirty="0">
                  <a:latin typeface="Calibri" pitchFamily="34" charset="0"/>
                </a:rPr>
                <a:t>&gt;13 MeV</a:t>
              </a:r>
            </a:p>
          </p:txBody>
        </p:sp>
        <p:cxnSp>
          <p:nvCxnSpPr>
            <p:cNvPr id="27" name="Straight Connector 26"/>
            <p:cNvCxnSpPr/>
            <p:nvPr/>
          </p:nvCxnSpPr>
          <p:spPr>
            <a:xfrm rot="5400000" flipH="1" flipV="1">
              <a:off x="2933776" y="4305204"/>
              <a:ext cx="3276449" cy="3175"/>
            </a:xfrm>
            <a:prstGeom prst="line">
              <a:avLst/>
            </a:prstGeom>
            <a:ln w="28575">
              <a:solidFill>
                <a:srgbClr val="0D04BE"/>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5638800" y="6172200"/>
            <a:ext cx="2133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p:nvSpPr>
        <p:spPr>
          <a:xfrm>
            <a:off x="3810000" y="3276600"/>
            <a:ext cx="3048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77" name="TextBox 19"/>
          <p:cNvSpPr txBox="1">
            <a:spLocks noChangeArrowheads="1"/>
          </p:cNvSpPr>
          <p:nvPr/>
        </p:nvSpPr>
        <p:spPr bwMode="auto">
          <a:xfrm>
            <a:off x="5576888" y="6096000"/>
            <a:ext cx="2576512" cy="369888"/>
          </a:xfrm>
          <a:prstGeom prst="rect">
            <a:avLst/>
          </a:prstGeom>
          <a:noFill/>
          <a:ln w="9525">
            <a:noFill/>
            <a:miter lim="800000"/>
            <a:headEnd/>
            <a:tailEnd/>
          </a:ln>
        </p:spPr>
        <p:txBody>
          <a:bodyPr wrap="none">
            <a:spAutoFit/>
          </a:bodyPr>
          <a:lstStyle/>
          <a:p>
            <a:r>
              <a:rPr lang="en-US" dirty="0">
                <a:latin typeface="Calibri" pitchFamily="34" charset="0"/>
              </a:rPr>
              <a:t>Heliocentric Distance (Rs)</a:t>
            </a:r>
          </a:p>
        </p:txBody>
      </p:sp>
      <p:sp>
        <p:nvSpPr>
          <p:cNvPr id="3078" name="TextBox 20"/>
          <p:cNvSpPr txBox="1">
            <a:spLocks noChangeArrowheads="1"/>
          </p:cNvSpPr>
          <p:nvPr/>
        </p:nvSpPr>
        <p:spPr bwMode="auto">
          <a:xfrm rot="-5400000">
            <a:off x="2776538" y="4071938"/>
            <a:ext cx="2459037" cy="369887"/>
          </a:xfrm>
          <a:prstGeom prst="rect">
            <a:avLst/>
          </a:prstGeom>
          <a:noFill/>
          <a:ln w="9525">
            <a:noFill/>
            <a:miter lim="800000"/>
            <a:headEnd/>
            <a:tailEnd/>
          </a:ln>
        </p:spPr>
        <p:txBody>
          <a:bodyPr wrap="none">
            <a:spAutoFit/>
          </a:bodyPr>
          <a:lstStyle/>
          <a:p>
            <a:r>
              <a:rPr lang="en-US" dirty="0">
                <a:latin typeface="Calibri" pitchFamily="34" charset="0"/>
              </a:rPr>
              <a:t>Fast Mode Speed (km/s)</a:t>
            </a:r>
          </a:p>
        </p:txBody>
      </p:sp>
      <p:cxnSp>
        <p:nvCxnSpPr>
          <p:cNvPr id="20" name="Straight Connector 19"/>
          <p:cNvCxnSpPr/>
          <p:nvPr/>
        </p:nvCxnSpPr>
        <p:spPr bwMode="auto">
          <a:xfrm rot="5400000" flipH="1" flipV="1">
            <a:off x="3810794" y="4342606"/>
            <a:ext cx="3200400" cy="1588"/>
          </a:xfrm>
          <a:prstGeom prst="line">
            <a:avLst/>
          </a:prstGeom>
          <a:ln w="28575">
            <a:solidFill>
              <a:srgbClr val="00CC00"/>
            </a:solidFill>
          </a:ln>
        </p:spPr>
        <p:style>
          <a:lnRef idx="1">
            <a:schemeClr val="accent1"/>
          </a:lnRef>
          <a:fillRef idx="0">
            <a:schemeClr val="accent1"/>
          </a:fillRef>
          <a:effectRef idx="0">
            <a:schemeClr val="accent1"/>
          </a:effectRef>
          <a:fontRef idx="minor">
            <a:schemeClr val="tx1"/>
          </a:fontRef>
        </p:style>
      </p:cxnSp>
      <p:sp>
        <p:nvSpPr>
          <p:cNvPr id="3080" name="TextBox 20"/>
          <p:cNvSpPr txBox="1">
            <a:spLocks noChangeArrowheads="1"/>
          </p:cNvSpPr>
          <p:nvPr/>
        </p:nvSpPr>
        <p:spPr bwMode="auto">
          <a:xfrm>
            <a:off x="5334000" y="2819400"/>
            <a:ext cx="517525" cy="369888"/>
          </a:xfrm>
          <a:prstGeom prst="rect">
            <a:avLst/>
          </a:prstGeom>
          <a:noFill/>
          <a:ln w="9525">
            <a:noFill/>
            <a:miter lim="800000"/>
            <a:headEnd/>
            <a:tailEnd/>
          </a:ln>
        </p:spPr>
        <p:txBody>
          <a:bodyPr wrap="none">
            <a:spAutoFit/>
          </a:bodyPr>
          <a:lstStyle/>
          <a:p>
            <a:r>
              <a:rPr lang="en-US" dirty="0">
                <a:solidFill>
                  <a:srgbClr val="00CC00"/>
                </a:solidFill>
              </a:rPr>
              <a:t>DH</a:t>
            </a:r>
          </a:p>
        </p:txBody>
      </p:sp>
      <p:sp>
        <p:nvSpPr>
          <p:cNvPr id="18" name="TextBox 17"/>
          <p:cNvSpPr txBox="1"/>
          <p:nvPr/>
        </p:nvSpPr>
        <p:spPr>
          <a:xfrm>
            <a:off x="4495800" y="1905000"/>
            <a:ext cx="771430" cy="369332"/>
          </a:xfrm>
          <a:prstGeom prst="rect">
            <a:avLst/>
          </a:prstGeom>
          <a:noFill/>
        </p:spPr>
        <p:txBody>
          <a:bodyPr wrap="none" rtlCol="0">
            <a:spAutoFit/>
          </a:bodyPr>
          <a:lstStyle/>
          <a:p>
            <a:r>
              <a:rPr lang="en-US" dirty="0" smtClean="0">
                <a:solidFill>
                  <a:srgbClr val="0033CC"/>
                </a:solidFill>
              </a:rPr>
              <a:t>1.6 Ro</a:t>
            </a:r>
            <a:endParaRPr lang="en-US" dirty="0">
              <a:solidFill>
                <a:srgbClr val="0033CC"/>
              </a:solidFill>
            </a:endParaRPr>
          </a:p>
        </p:txBody>
      </p:sp>
      <p:sp>
        <p:nvSpPr>
          <p:cNvPr id="21" name="TextBox 20"/>
          <p:cNvSpPr txBox="1"/>
          <p:nvPr/>
        </p:nvSpPr>
        <p:spPr>
          <a:xfrm>
            <a:off x="5629370" y="1905000"/>
            <a:ext cx="771430" cy="369332"/>
          </a:xfrm>
          <a:prstGeom prst="rect">
            <a:avLst/>
          </a:prstGeom>
          <a:noFill/>
        </p:spPr>
        <p:txBody>
          <a:bodyPr wrap="none" rtlCol="0">
            <a:spAutoFit/>
          </a:bodyPr>
          <a:lstStyle/>
          <a:p>
            <a:r>
              <a:rPr lang="en-US" dirty="0" smtClean="0">
                <a:solidFill>
                  <a:srgbClr val="FF0000"/>
                </a:solidFill>
              </a:rPr>
              <a:t>4.4 Ro</a:t>
            </a:r>
            <a:endParaRPr lang="en-US" dirty="0">
              <a:solidFill>
                <a:srgbClr val="FF0000"/>
              </a:solidFill>
            </a:endParaRPr>
          </a:p>
        </p:txBody>
      </p:sp>
      <p:sp>
        <p:nvSpPr>
          <p:cNvPr id="22" name="TextBox 21"/>
          <p:cNvSpPr txBox="1"/>
          <p:nvPr/>
        </p:nvSpPr>
        <p:spPr>
          <a:xfrm>
            <a:off x="6391370" y="1905000"/>
            <a:ext cx="771430" cy="369332"/>
          </a:xfrm>
          <a:prstGeom prst="rect">
            <a:avLst/>
          </a:prstGeom>
          <a:noFill/>
        </p:spPr>
        <p:txBody>
          <a:bodyPr wrap="none" rtlCol="0">
            <a:spAutoFit/>
          </a:bodyPr>
          <a:lstStyle/>
          <a:p>
            <a:r>
              <a:rPr lang="en-US" dirty="0" smtClean="0"/>
              <a:t>5.6 Ro</a:t>
            </a:r>
            <a:endParaRPr lang="en-US" dirty="0"/>
          </a:p>
        </p:txBody>
      </p:sp>
      <p:sp>
        <p:nvSpPr>
          <p:cNvPr id="23" name="TextBox 22"/>
          <p:cNvSpPr txBox="1"/>
          <p:nvPr/>
        </p:nvSpPr>
        <p:spPr>
          <a:xfrm>
            <a:off x="7153370" y="1905000"/>
            <a:ext cx="596702" cy="369332"/>
          </a:xfrm>
          <a:prstGeom prst="rect">
            <a:avLst/>
          </a:prstGeom>
          <a:noFill/>
        </p:spPr>
        <p:txBody>
          <a:bodyPr wrap="none" rtlCol="0">
            <a:spAutoFit/>
          </a:bodyPr>
          <a:lstStyle/>
          <a:p>
            <a:r>
              <a:rPr lang="en-US" dirty="0" smtClean="0"/>
              <a:t>7 Ro</a:t>
            </a:r>
            <a:endParaRPr lang="en-US" dirty="0"/>
          </a:p>
        </p:txBody>
      </p:sp>
      <p:sp>
        <p:nvSpPr>
          <p:cNvPr id="24" name="TextBox 23"/>
          <p:cNvSpPr txBox="1"/>
          <p:nvPr/>
        </p:nvSpPr>
        <p:spPr>
          <a:xfrm>
            <a:off x="5551365" y="6400800"/>
            <a:ext cx="3059235" cy="369332"/>
          </a:xfrm>
          <a:prstGeom prst="rect">
            <a:avLst/>
          </a:prstGeom>
          <a:noFill/>
        </p:spPr>
        <p:txBody>
          <a:bodyPr wrap="none" rtlCol="0">
            <a:spAutoFit/>
          </a:bodyPr>
          <a:lstStyle/>
          <a:p>
            <a:r>
              <a:rPr lang="en-US" dirty="0" smtClean="0"/>
              <a:t>Gopalswamy et al., 2001, 2008</a:t>
            </a:r>
            <a:endParaRPr lang="en-US" dirty="0"/>
          </a:p>
        </p:txBody>
      </p:sp>
      <p:sp>
        <p:nvSpPr>
          <p:cNvPr id="25" name="Title 1"/>
          <p:cNvSpPr>
            <a:spLocks noGrp="1"/>
          </p:cNvSpPr>
          <p:nvPr>
            <p:ph type="title"/>
          </p:nvPr>
        </p:nvSpPr>
        <p:spPr>
          <a:xfrm>
            <a:off x="457200" y="274638"/>
            <a:ext cx="8382000" cy="1143000"/>
          </a:xfrm>
        </p:spPr>
        <p:txBody>
          <a:bodyPr>
            <a:normAutofit fontScale="90000"/>
          </a:bodyPr>
          <a:lstStyle/>
          <a:p>
            <a:r>
              <a:rPr lang="en-US" dirty="0" smtClean="0"/>
              <a:t>Onset of Shock, Type II, Particle </a:t>
            </a:r>
            <a:r>
              <a:rPr lang="en-US" dirty="0"/>
              <a:t>R</a:t>
            </a:r>
            <a:r>
              <a:rPr lang="en-US" dirty="0" smtClean="0"/>
              <a:t>elease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382000" cy="1143000"/>
          </a:xfrm>
        </p:spPr>
        <p:txBody>
          <a:bodyPr/>
          <a:lstStyle/>
          <a:p>
            <a:pPr eaLnBrk="1" hangingPunct="1"/>
            <a:r>
              <a:rPr lang="en-US" dirty="0" smtClean="0"/>
              <a:t>Speed increase in the metric corona</a:t>
            </a:r>
          </a:p>
        </p:txBody>
      </p:sp>
      <p:pic>
        <p:nvPicPr>
          <p:cNvPr id="34819" name="Picture 3"/>
          <p:cNvPicPr>
            <a:picLocks noChangeAspect="1" noChangeArrowheads="1"/>
          </p:cNvPicPr>
          <p:nvPr/>
        </p:nvPicPr>
        <p:blipFill>
          <a:blip r:embed="rId2"/>
          <a:srcRect/>
          <a:stretch>
            <a:fillRect/>
          </a:stretch>
        </p:blipFill>
        <p:spPr bwMode="auto">
          <a:xfrm>
            <a:off x="533400" y="1752600"/>
            <a:ext cx="4271963" cy="4525963"/>
          </a:xfrm>
          <a:prstGeom prst="rect">
            <a:avLst/>
          </a:prstGeom>
          <a:noFill/>
          <a:ln w="9525">
            <a:noFill/>
            <a:miter lim="800000"/>
            <a:headEnd/>
            <a:tailEnd/>
          </a:ln>
        </p:spPr>
      </p:pic>
      <p:sp>
        <p:nvSpPr>
          <p:cNvPr id="34820" name="Text Box 4"/>
          <p:cNvSpPr txBox="1">
            <a:spLocks noChangeArrowheads="1"/>
          </p:cNvSpPr>
          <p:nvPr/>
        </p:nvSpPr>
        <p:spPr bwMode="auto">
          <a:xfrm>
            <a:off x="1795463" y="4845050"/>
            <a:ext cx="800100" cy="366713"/>
          </a:xfrm>
          <a:prstGeom prst="rect">
            <a:avLst/>
          </a:prstGeom>
          <a:noFill/>
          <a:ln w="9525">
            <a:noFill/>
            <a:miter lim="800000"/>
            <a:headEnd/>
            <a:tailEnd/>
          </a:ln>
        </p:spPr>
        <p:txBody>
          <a:bodyPr wrap="none">
            <a:spAutoFit/>
          </a:bodyPr>
          <a:lstStyle/>
          <a:p>
            <a:r>
              <a:rPr lang="en-US" altLang="ja-JP" dirty="0">
                <a:sym typeface="Symbol" pitchFamily="18" charset="2"/>
              </a:rPr>
              <a:t> = </a:t>
            </a:r>
            <a:r>
              <a:rPr lang="en-US" dirty="0"/>
              <a:t>2.3</a:t>
            </a:r>
          </a:p>
        </p:txBody>
      </p:sp>
      <p:sp>
        <p:nvSpPr>
          <p:cNvPr id="34821" name="Text Box 5"/>
          <p:cNvSpPr txBox="1">
            <a:spLocks noChangeArrowheads="1"/>
          </p:cNvSpPr>
          <p:nvPr/>
        </p:nvSpPr>
        <p:spPr bwMode="auto">
          <a:xfrm>
            <a:off x="3776663" y="3214688"/>
            <a:ext cx="800100" cy="366712"/>
          </a:xfrm>
          <a:prstGeom prst="rect">
            <a:avLst/>
          </a:prstGeom>
          <a:noFill/>
          <a:ln w="9525">
            <a:noFill/>
            <a:miter lim="800000"/>
            <a:headEnd/>
            <a:tailEnd/>
          </a:ln>
        </p:spPr>
        <p:txBody>
          <a:bodyPr wrap="none">
            <a:spAutoFit/>
          </a:bodyPr>
          <a:lstStyle/>
          <a:p>
            <a:r>
              <a:rPr lang="en-US" altLang="ja-JP" dirty="0">
                <a:sym typeface="Symbol" pitchFamily="18" charset="2"/>
              </a:rPr>
              <a:t> = </a:t>
            </a:r>
            <a:r>
              <a:rPr lang="en-US" dirty="0"/>
              <a:t>1.4</a:t>
            </a:r>
          </a:p>
        </p:txBody>
      </p:sp>
      <p:cxnSp>
        <p:nvCxnSpPr>
          <p:cNvPr id="8" name="Straight Connector 7"/>
          <p:cNvCxnSpPr/>
          <p:nvPr/>
        </p:nvCxnSpPr>
        <p:spPr>
          <a:xfrm flipV="1">
            <a:off x="3200400" y="2133600"/>
            <a:ext cx="1447800" cy="12192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876300" y="4457700"/>
            <a:ext cx="1676400" cy="8382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4825" name="TextBox 10"/>
          <p:cNvSpPr txBox="1">
            <a:spLocks noChangeArrowheads="1"/>
          </p:cNvSpPr>
          <p:nvPr/>
        </p:nvSpPr>
        <p:spPr bwMode="auto">
          <a:xfrm>
            <a:off x="3459163" y="4648200"/>
            <a:ext cx="1189037" cy="369888"/>
          </a:xfrm>
          <a:prstGeom prst="rect">
            <a:avLst/>
          </a:prstGeom>
          <a:noFill/>
          <a:ln w="9525">
            <a:noFill/>
            <a:miter lim="800000"/>
            <a:headEnd/>
            <a:tailEnd/>
          </a:ln>
        </p:spPr>
        <p:txBody>
          <a:bodyPr wrap="none">
            <a:spAutoFit/>
          </a:bodyPr>
          <a:lstStyle/>
          <a:p>
            <a:r>
              <a:rPr lang="en-US" altLang="ja-JP" dirty="0"/>
              <a:t>|df/dt| ~ </a:t>
            </a:r>
            <a:r>
              <a:rPr lang="en-US" altLang="ja-JP" dirty="0">
                <a:sym typeface="Symbol" pitchFamily="18" charset="2"/>
              </a:rPr>
              <a:t>f</a:t>
            </a:r>
            <a:r>
              <a:rPr lang="en-US" altLang="ja-JP" baseline="54000" dirty="0">
                <a:sym typeface="Symbol" pitchFamily="18" charset="2"/>
              </a:rPr>
              <a:t> </a:t>
            </a:r>
            <a:endParaRPr lang="en-US" dirty="0"/>
          </a:p>
        </p:txBody>
      </p:sp>
      <p:sp>
        <p:nvSpPr>
          <p:cNvPr id="10" name="TextBox 9"/>
          <p:cNvSpPr txBox="1"/>
          <p:nvPr/>
        </p:nvSpPr>
        <p:spPr>
          <a:xfrm>
            <a:off x="457200" y="6324600"/>
            <a:ext cx="4785477" cy="369332"/>
          </a:xfrm>
          <a:prstGeom prst="rect">
            <a:avLst/>
          </a:prstGeom>
          <a:noFill/>
        </p:spPr>
        <p:txBody>
          <a:bodyPr wrap="none" rtlCol="0">
            <a:spAutoFit/>
          </a:bodyPr>
          <a:lstStyle/>
          <a:p>
            <a:r>
              <a:rPr lang="en-US" dirty="0" smtClean="0"/>
              <a:t>Aguilar-Rodriguez et al., 2005; Vrsnak et al., 2001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228600" y="1805781"/>
            <a:ext cx="5381625" cy="4114800"/>
          </a:xfrm>
          <a:prstGeom prst="rect">
            <a:avLst/>
          </a:prstGeom>
          <a:noFill/>
          <a:ln w="9525">
            <a:noFill/>
            <a:miter lim="800000"/>
            <a:headEnd/>
            <a:tailEnd/>
          </a:ln>
          <a:effectLst/>
        </p:spPr>
      </p:pic>
      <p:sp>
        <p:nvSpPr>
          <p:cNvPr id="5" name="TextBox 4"/>
          <p:cNvSpPr txBox="1"/>
          <p:nvPr/>
        </p:nvSpPr>
        <p:spPr>
          <a:xfrm>
            <a:off x="3810000" y="6172200"/>
            <a:ext cx="2443298" cy="369332"/>
          </a:xfrm>
          <a:prstGeom prst="rect">
            <a:avLst/>
          </a:prstGeom>
          <a:noFill/>
        </p:spPr>
        <p:txBody>
          <a:bodyPr wrap="none" rtlCol="0">
            <a:spAutoFit/>
          </a:bodyPr>
          <a:lstStyle/>
          <a:p>
            <a:r>
              <a:rPr lang="en-US" dirty="0" smtClean="0"/>
              <a:t>No type II since 4/26/08</a:t>
            </a:r>
            <a:endParaRPr lang="en-US" dirty="0"/>
          </a:p>
        </p:txBody>
      </p:sp>
      <p:sp>
        <p:nvSpPr>
          <p:cNvPr id="6" name="TextBox 5"/>
          <p:cNvSpPr txBox="1"/>
          <p:nvPr/>
        </p:nvSpPr>
        <p:spPr>
          <a:xfrm>
            <a:off x="5791200" y="3683675"/>
            <a:ext cx="3054868" cy="2031325"/>
          </a:xfrm>
          <a:prstGeom prst="rect">
            <a:avLst/>
          </a:prstGeom>
          <a:noFill/>
        </p:spPr>
        <p:txBody>
          <a:bodyPr wrap="square" rtlCol="0">
            <a:spAutoFit/>
          </a:bodyPr>
          <a:lstStyle/>
          <a:p>
            <a:r>
              <a:rPr lang="en-US" dirty="0" smtClean="0"/>
              <a:t>10 m type IIs </a:t>
            </a:r>
          </a:p>
          <a:p>
            <a:r>
              <a:rPr lang="en-US" dirty="0" smtClean="0">
                <a:solidFill>
                  <a:srgbClr val="FF0000"/>
                </a:solidFill>
              </a:rPr>
              <a:t>6 had SWAVES (DH)</a:t>
            </a:r>
          </a:p>
          <a:p>
            <a:r>
              <a:rPr lang="en-US" dirty="0" smtClean="0">
                <a:solidFill>
                  <a:srgbClr val="0033CC"/>
                </a:solidFill>
              </a:rPr>
              <a:t>1 m to km (interplanetary)</a:t>
            </a:r>
          </a:p>
          <a:p>
            <a:r>
              <a:rPr lang="en-US" dirty="0" smtClean="0"/>
              <a:t>8 in 2007</a:t>
            </a:r>
          </a:p>
          <a:p>
            <a:r>
              <a:rPr lang="en-US" dirty="0" smtClean="0"/>
              <a:t>2 in 2008</a:t>
            </a:r>
          </a:p>
          <a:p>
            <a:r>
              <a:rPr lang="en-US" dirty="0" smtClean="0"/>
              <a:t>Mostly small S/C separation</a:t>
            </a:r>
          </a:p>
          <a:p>
            <a:r>
              <a:rPr lang="en-US" dirty="0" smtClean="0"/>
              <a:t>(0 – 50 degrees)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Metric </a:t>
            </a:r>
            <a:r>
              <a:rPr lang="en-US" dirty="0"/>
              <a:t>type II </a:t>
            </a:r>
            <a:r>
              <a:rPr lang="en-US" dirty="0" smtClean="0"/>
              <a:t>and CME Properties</a:t>
            </a:r>
            <a:endParaRPr lang="en-US" dirty="0"/>
          </a:p>
        </p:txBody>
      </p:sp>
      <p:graphicFrame>
        <p:nvGraphicFramePr>
          <p:cNvPr id="4" name="Table 3"/>
          <p:cNvGraphicFramePr>
            <a:graphicFrameLocks noGrp="1"/>
          </p:cNvGraphicFramePr>
          <p:nvPr/>
        </p:nvGraphicFramePr>
        <p:xfrm>
          <a:off x="152400" y="1066800"/>
          <a:ext cx="8965549" cy="5547360"/>
        </p:xfrm>
        <a:graphic>
          <a:graphicData uri="http://schemas.openxmlformats.org/drawingml/2006/table">
            <a:tbl>
              <a:tblPr/>
              <a:tblGrid>
                <a:gridCol w="921508"/>
                <a:gridCol w="871361"/>
                <a:gridCol w="871361"/>
                <a:gridCol w="871361"/>
                <a:gridCol w="871361"/>
                <a:gridCol w="871361"/>
                <a:gridCol w="871361"/>
                <a:gridCol w="871361"/>
                <a:gridCol w="871361"/>
                <a:gridCol w="1073153"/>
              </a:tblGrid>
              <a:tr h="445884">
                <a:tc>
                  <a:txBody>
                    <a:bodyPr/>
                    <a:lstStyle/>
                    <a:p>
                      <a:pPr marL="0" marR="0" hangingPunct="0">
                        <a:lnSpc>
                          <a:spcPct val="150000"/>
                        </a:lnSpc>
                        <a:spcBef>
                          <a:spcPts val="0"/>
                        </a:spcBef>
                        <a:spcAft>
                          <a:spcPts val="1000"/>
                        </a:spcAft>
                      </a:pPr>
                      <a:r>
                        <a:rPr lang="en-US" sz="1400" b="1" dirty="0">
                          <a:solidFill>
                            <a:srgbClr val="000000"/>
                          </a:solidFill>
                          <a:latin typeface="Cambria"/>
                          <a:ea typeface="Times New Roman"/>
                          <a:cs typeface="Times New Roman"/>
                        </a:rPr>
                        <a:t>Date</a:t>
                      </a:r>
                      <a:endParaRPr lang="en-US" sz="1600" dirty="0">
                        <a:latin typeface="Times New Roman"/>
                        <a:ea typeface="Times New Roman"/>
                        <a:cs typeface="Times New Roman"/>
                      </a:endParaRPr>
                    </a:p>
                  </a:txBody>
                  <a:tcPr marL="32922" marR="32922" marT="0" marB="0">
                    <a:lnL>
                      <a:noFill/>
                    </a:lnL>
                    <a:lnR>
                      <a:noFill/>
                    </a:lnR>
                    <a:lnT w="19050" cap="flat" cmpd="sng" algn="ctr">
                      <a:solidFill>
                        <a:srgbClr val="000000"/>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hangingPunct="0">
                        <a:lnSpc>
                          <a:spcPct val="150000"/>
                        </a:lnSpc>
                        <a:spcBef>
                          <a:spcPts val="0"/>
                        </a:spcBef>
                        <a:spcAft>
                          <a:spcPts val="1000"/>
                        </a:spcAft>
                      </a:pPr>
                      <a:r>
                        <a:rPr lang="en-US" sz="1400" b="1" dirty="0">
                          <a:solidFill>
                            <a:srgbClr val="000000"/>
                          </a:solidFill>
                          <a:latin typeface="Cambria"/>
                          <a:ea typeface="Times New Roman"/>
                          <a:cs typeface="Times New Roman"/>
                        </a:rPr>
                        <a:t>Time range </a:t>
                      </a:r>
                      <a:endParaRPr lang="en-US" sz="1600" dirty="0">
                        <a:latin typeface="Times New Roman"/>
                        <a:ea typeface="Times New Roman"/>
                        <a:cs typeface="Times New Roman"/>
                      </a:endParaRPr>
                    </a:p>
                  </a:txBody>
                  <a:tcPr marL="32922" marR="32922" marT="0" marB="0">
                    <a:lnL>
                      <a:noFill/>
                    </a:lnL>
                    <a:lnR>
                      <a:noFill/>
                    </a:lnR>
                    <a:lnT w="19050" cap="flat" cmpd="sng" algn="ctr">
                      <a:solidFill>
                        <a:srgbClr val="000000"/>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hangingPunct="0">
                        <a:lnSpc>
                          <a:spcPct val="150000"/>
                        </a:lnSpc>
                        <a:spcBef>
                          <a:spcPts val="0"/>
                        </a:spcBef>
                        <a:spcAft>
                          <a:spcPts val="0"/>
                        </a:spcAft>
                      </a:pPr>
                      <a:r>
                        <a:rPr lang="en-US" sz="1400" b="1" dirty="0">
                          <a:solidFill>
                            <a:srgbClr val="000000"/>
                          </a:solidFill>
                          <a:latin typeface="Cambria"/>
                          <a:ea typeface="Times New Roman"/>
                          <a:cs typeface="Times New Roman"/>
                        </a:rPr>
                        <a:t>f </a:t>
                      </a:r>
                      <a:r>
                        <a:rPr lang="en-US" sz="1400" b="1" baseline="-25000" dirty="0">
                          <a:solidFill>
                            <a:srgbClr val="000000"/>
                          </a:solidFill>
                          <a:latin typeface="Cambria"/>
                          <a:ea typeface="Times New Roman"/>
                          <a:cs typeface="Times New Roman"/>
                        </a:rPr>
                        <a:t>e</a:t>
                      </a:r>
                      <a:r>
                        <a:rPr lang="en-US" sz="1400" b="1" dirty="0">
                          <a:solidFill>
                            <a:srgbClr val="000000"/>
                          </a:solidFill>
                          <a:latin typeface="Cambria"/>
                          <a:ea typeface="Times New Roman"/>
                          <a:cs typeface="Times New Roman"/>
                        </a:rPr>
                        <a:t> –f</a:t>
                      </a:r>
                      <a:r>
                        <a:rPr lang="en-US" sz="1400" b="1" baseline="-25000" dirty="0">
                          <a:solidFill>
                            <a:srgbClr val="000000"/>
                          </a:solidFill>
                          <a:latin typeface="Cambria"/>
                          <a:ea typeface="Times New Roman"/>
                          <a:cs typeface="Times New Roman"/>
                        </a:rPr>
                        <a:t>s</a:t>
                      </a:r>
                      <a:r>
                        <a:rPr lang="en-US" sz="1400" b="1" dirty="0">
                          <a:solidFill>
                            <a:srgbClr val="000000"/>
                          </a:solidFill>
                          <a:latin typeface="Cambria"/>
                          <a:ea typeface="Times New Roman"/>
                          <a:cs typeface="Times New Roman"/>
                        </a:rPr>
                        <a:t> (MHz)</a:t>
                      </a:r>
                      <a:endParaRPr lang="en-US" sz="1600" dirty="0">
                        <a:latin typeface="Times New Roman"/>
                        <a:ea typeface="Times New Roman"/>
                        <a:cs typeface="Times New Roman"/>
                      </a:endParaRPr>
                    </a:p>
                  </a:txBody>
                  <a:tcPr marL="32922" marR="32922" marT="0" marB="0">
                    <a:lnL>
                      <a:noFill/>
                    </a:lnL>
                    <a:lnR>
                      <a:noFill/>
                    </a:lnR>
                    <a:lnT w="19050" cap="flat" cmpd="sng" algn="ctr">
                      <a:solidFill>
                        <a:srgbClr val="000000"/>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hangingPunct="0">
                        <a:lnSpc>
                          <a:spcPct val="150000"/>
                        </a:lnSpc>
                        <a:spcBef>
                          <a:spcPts val="0"/>
                        </a:spcBef>
                        <a:spcAft>
                          <a:spcPts val="0"/>
                        </a:spcAft>
                      </a:pPr>
                      <a:r>
                        <a:rPr lang="en-US" sz="1400" b="1" dirty="0">
                          <a:solidFill>
                            <a:srgbClr val="000000"/>
                          </a:solidFill>
                          <a:latin typeface="Cambria"/>
                          <a:ea typeface="Times New Roman"/>
                          <a:cs typeface="Times New Roman"/>
                        </a:rPr>
                        <a:t>df/dt</a:t>
                      </a:r>
                      <a:endParaRPr lang="en-US" sz="1600" dirty="0">
                        <a:latin typeface="Times New Roman"/>
                        <a:ea typeface="Times New Roman"/>
                        <a:cs typeface="Times New Roman"/>
                      </a:endParaRPr>
                    </a:p>
                    <a:p>
                      <a:pPr marL="0" marR="0" hangingPunct="0">
                        <a:lnSpc>
                          <a:spcPct val="150000"/>
                        </a:lnSpc>
                        <a:spcBef>
                          <a:spcPts val="0"/>
                        </a:spcBef>
                        <a:spcAft>
                          <a:spcPts val="0"/>
                        </a:spcAft>
                      </a:pPr>
                      <a:r>
                        <a:rPr lang="en-US" sz="1400" b="1" dirty="0">
                          <a:solidFill>
                            <a:srgbClr val="000000"/>
                          </a:solidFill>
                          <a:latin typeface="Cambria"/>
                          <a:ea typeface="Times New Roman"/>
                          <a:cs typeface="Times New Roman"/>
                        </a:rPr>
                        <a:t>MHz/s</a:t>
                      </a:r>
                      <a:endParaRPr lang="en-US" sz="1600" dirty="0">
                        <a:latin typeface="Times New Roman"/>
                        <a:ea typeface="Times New Roman"/>
                        <a:cs typeface="Times New Roman"/>
                      </a:endParaRPr>
                    </a:p>
                  </a:txBody>
                  <a:tcPr marL="32922" marR="32922" marT="0" marB="0">
                    <a:lnL>
                      <a:noFill/>
                    </a:lnL>
                    <a:lnR>
                      <a:noFill/>
                    </a:lnR>
                    <a:lnT w="19050" cap="flat" cmpd="sng" algn="ctr">
                      <a:solidFill>
                        <a:srgbClr val="000000"/>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hangingPunct="0">
                        <a:lnSpc>
                          <a:spcPct val="150000"/>
                        </a:lnSpc>
                        <a:spcBef>
                          <a:spcPts val="0"/>
                        </a:spcBef>
                        <a:spcAft>
                          <a:spcPts val="0"/>
                        </a:spcAft>
                      </a:pPr>
                      <a:r>
                        <a:rPr lang="en-US" sz="1400" b="1" dirty="0">
                          <a:solidFill>
                            <a:srgbClr val="000000"/>
                          </a:solidFill>
                          <a:latin typeface="Cambria"/>
                          <a:ea typeface="Times New Roman"/>
                          <a:cs typeface="Times New Roman"/>
                        </a:rPr>
                        <a:t>DH II</a:t>
                      </a:r>
                      <a:endParaRPr lang="en-US" sz="1600" dirty="0">
                        <a:latin typeface="Times New Roman"/>
                        <a:ea typeface="Times New Roman"/>
                        <a:cs typeface="Times New Roman"/>
                      </a:endParaRPr>
                    </a:p>
                  </a:txBody>
                  <a:tcPr marL="32922" marR="32922" marT="0" marB="0">
                    <a:lnL>
                      <a:noFill/>
                    </a:lnL>
                    <a:lnR>
                      <a:noFill/>
                    </a:lnR>
                    <a:lnT w="19050" cap="flat" cmpd="sng" algn="ctr">
                      <a:solidFill>
                        <a:srgbClr val="000000"/>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hangingPunct="0">
                        <a:lnSpc>
                          <a:spcPct val="150000"/>
                        </a:lnSpc>
                        <a:spcBef>
                          <a:spcPts val="0"/>
                        </a:spcBef>
                        <a:spcAft>
                          <a:spcPts val="0"/>
                        </a:spcAft>
                      </a:pPr>
                      <a:r>
                        <a:rPr lang="en-US" sz="1400" b="1" dirty="0">
                          <a:solidFill>
                            <a:srgbClr val="000000"/>
                          </a:solidFill>
                          <a:latin typeface="Cambria"/>
                          <a:ea typeface="Times New Roman"/>
                          <a:cs typeface="Times New Roman"/>
                        </a:rPr>
                        <a:t>V</a:t>
                      </a:r>
                      <a:r>
                        <a:rPr lang="en-US" sz="1400" b="1" baseline="-25000" dirty="0">
                          <a:solidFill>
                            <a:srgbClr val="000000"/>
                          </a:solidFill>
                          <a:latin typeface="Cambria"/>
                          <a:ea typeface="Times New Roman"/>
                          <a:cs typeface="Times New Roman"/>
                        </a:rPr>
                        <a:t>C </a:t>
                      </a:r>
                      <a:r>
                        <a:rPr lang="en-US" sz="1400" b="1" dirty="0">
                          <a:solidFill>
                            <a:srgbClr val="000000"/>
                          </a:solidFill>
                          <a:latin typeface="Cambria"/>
                          <a:ea typeface="Times New Roman"/>
                          <a:cs typeface="Times New Roman"/>
                        </a:rPr>
                        <a:t>km/s </a:t>
                      </a:r>
                      <a:endParaRPr lang="en-US" sz="1600" dirty="0">
                        <a:latin typeface="Times New Roman"/>
                        <a:ea typeface="Times New Roman"/>
                        <a:cs typeface="Times New Roman"/>
                      </a:endParaRPr>
                    </a:p>
                  </a:txBody>
                  <a:tcPr marL="32922" marR="32922" marT="0" marB="0">
                    <a:lnL>
                      <a:noFill/>
                    </a:lnL>
                    <a:lnR>
                      <a:noFill/>
                    </a:lnR>
                    <a:lnT w="19050" cap="flat" cmpd="sng" algn="ctr">
                      <a:solidFill>
                        <a:srgbClr val="000000"/>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hangingPunct="0">
                        <a:lnSpc>
                          <a:spcPct val="150000"/>
                        </a:lnSpc>
                        <a:spcBef>
                          <a:spcPts val="0"/>
                        </a:spcBef>
                        <a:spcAft>
                          <a:spcPts val="1000"/>
                        </a:spcAft>
                      </a:pPr>
                      <a:r>
                        <a:rPr lang="en-US" sz="1400" b="1" dirty="0">
                          <a:solidFill>
                            <a:srgbClr val="000000"/>
                          </a:solidFill>
                          <a:latin typeface="Cambria"/>
                          <a:ea typeface="Times New Roman"/>
                          <a:cs typeface="Times New Roman"/>
                        </a:rPr>
                        <a:t>V</a:t>
                      </a:r>
                      <a:r>
                        <a:rPr lang="en-US" sz="1400" b="1" baseline="-25000" dirty="0">
                          <a:solidFill>
                            <a:srgbClr val="000000"/>
                          </a:solidFill>
                          <a:latin typeface="Cambria"/>
                          <a:ea typeface="Times New Roman"/>
                          <a:cs typeface="Times New Roman"/>
                        </a:rPr>
                        <a:t>L</a:t>
                      </a:r>
                      <a:r>
                        <a:rPr lang="en-US" sz="1400" b="1" dirty="0">
                          <a:solidFill>
                            <a:srgbClr val="000000"/>
                          </a:solidFill>
                          <a:latin typeface="Cambria"/>
                          <a:ea typeface="Times New Roman"/>
                          <a:cs typeface="Times New Roman"/>
                        </a:rPr>
                        <a:t>       km/s </a:t>
                      </a:r>
                      <a:endParaRPr lang="en-US" sz="1600" dirty="0">
                        <a:latin typeface="Times New Roman"/>
                        <a:ea typeface="Times New Roman"/>
                        <a:cs typeface="Times New Roman"/>
                      </a:endParaRPr>
                    </a:p>
                  </a:txBody>
                  <a:tcPr marL="32922" marR="32922" marT="0" marB="0">
                    <a:lnL>
                      <a:noFill/>
                    </a:lnL>
                    <a:lnR>
                      <a:noFill/>
                    </a:lnR>
                    <a:lnT w="19050" cap="flat" cmpd="sng" algn="ctr">
                      <a:solidFill>
                        <a:srgbClr val="000000"/>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hangingPunct="0">
                        <a:lnSpc>
                          <a:spcPct val="150000"/>
                        </a:lnSpc>
                        <a:spcBef>
                          <a:spcPts val="0"/>
                        </a:spcBef>
                        <a:spcAft>
                          <a:spcPts val="1000"/>
                        </a:spcAft>
                      </a:pPr>
                      <a:r>
                        <a:rPr lang="en-US" sz="1400" b="1" dirty="0">
                          <a:solidFill>
                            <a:srgbClr val="000000"/>
                          </a:solidFill>
                          <a:latin typeface="Cambria"/>
                          <a:ea typeface="Times New Roman"/>
                          <a:cs typeface="Times New Roman"/>
                        </a:rPr>
                        <a:t>W deg </a:t>
                      </a:r>
                      <a:endParaRPr lang="en-US" sz="1600" dirty="0">
                        <a:latin typeface="Times New Roman"/>
                        <a:ea typeface="Times New Roman"/>
                        <a:cs typeface="Times New Roman"/>
                      </a:endParaRPr>
                    </a:p>
                  </a:txBody>
                  <a:tcPr marL="32922" marR="32922" marT="0" marB="0">
                    <a:lnL>
                      <a:noFill/>
                    </a:lnL>
                    <a:lnR>
                      <a:noFill/>
                    </a:lnR>
                    <a:lnT w="19050" cap="flat" cmpd="sng" algn="ctr">
                      <a:solidFill>
                        <a:srgbClr val="000000"/>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hangingPunct="0">
                        <a:lnSpc>
                          <a:spcPct val="150000"/>
                        </a:lnSpc>
                        <a:spcBef>
                          <a:spcPts val="0"/>
                        </a:spcBef>
                        <a:spcAft>
                          <a:spcPts val="1000"/>
                        </a:spcAft>
                      </a:pPr>
                      <a:r>
                        <a:rPr lang="en-US" sz="1400" b="1" dirty="0">
                          <a:solidFill>
                            <a:srgbClr val="000000"/>
                          </a:solidFill>
                          <a:latin typeface="Cambria"/>
                          <a:ea typeface="Times New Roman"/>
                          <a:cs typeface="Times New Roman"/>
                        </a:rPr>
                        <a:t>AR flr    Loc </a:t>
                      </a:r>
                      <a:endParaRPr lang="en-US" sz="1600" dirty="0">
                        <a:latin typeface="Times New Roman"/>
                        <a:ea typeface="Times New Roman"/>
                        <a:cs typeface="Times New Roman"/>
                      </a:endParaRPr>
                    </a:p>
                  </a:txBody>
                  <a:tcPr marL="32922" marR="32922" marT="0" marB="0">
                    <a:lnL>
                      <a:noFill/>
                    </a:lnL>
                    <a:lnR>
                      <a:noFill/>
                    </a:lnR>
                    <a:lnT w="19050" cap="flat" cmpd="sng" algn="ctr">
                      <a:solidFill>
                        <a:srgbClr val="000000"/>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hangingPunct="0">
                        <a:lnSpc>
                          <a:spcPct val="150000"/>
                        </a:lnSpc>
                        <a:spcBef>
                          <a:spcPts val="0"/>
                        </a:spcBef>
                        <a:spcAft>
                          <a:spcPts val="1000"/>
                        </a:spcAft>
                      </a:pPr>
                      <a:r>
                        <a:rPr lang="en-US" sz="1400" b="1" dirty="0">
                          <a:solidFill>
                            <a:srgbClr val="000000"/>
                          </a:solidFill>
                          <a:latin typeface="Cambria"/>
                          <a:ea typeface="Times New Roman"/>
                          <a:cs typeface="Times New Roman"/>
                        </a:rPr>
                        <a:t>BE AE</a:t>
                      </a:r>
                      <a:r>
                        <a:rPr lang="en-US" sz="1400" dirty="0">
                          <a:solidFill>
                            <a:srgbClr val="000000"/>
                          </a:solidFill>
                          <a:latin typeface="Cambria"/>
                          <a:ea typeface="Times New Roman"/>
                          <a:cs typeface="Times New Roman"/>
                        </a:rPr>
                        <a:t> </a:t>
                      </a:r>
                      <a:r>
                        <a:rPr lang="en-US" sz="1400" b="1" dirty="0">
                          <a:solidFill>
                            <a:srgbClr val="000000"/>
                          </a:solidFill>
                          <a:latin typeface="Cambria"/>
                          <a:ea typeface="Times New Roman"/>
                          <a:cs typeface="Times New Roman"/>
                        </a:rPr>
                        <a:t>AB deg</a:t>
                      </a:r>
                      <a:endParaRPr lang="en-US" sz="1600" dirty="0">
                        <a:latin typeface="Times New Roman"/>
                        <a:ea typeface="Times New Roman"/>
                        <a:cs typeface="Times New Roman"/>
                      </a:endParaRPr>
                    </a:p>
                  </a:txBody>
                  <a:tcPr marL="32922" marR="32922" marT="0" marB="0">
                    <a:lnL>
                      <a:noFill/>
                    </a:lnL>
                    <a:lnR>
                      <a:noFill/>
                    </a:lnR>
                    <a:lnT w="19050" cap="flat" cmpd="sng" algn="ctr">
                      <a:solidFill>
                        <a:srgbClr val="000000"/>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455792">
                <a:tc>
                  <a:txBody>
                    <a:bodyPr/>
                    <a:lstStyle/>
                    <a:p>
                      <a:pPr marL="0" marR="0" hangingPunct="0">
                        <a:lnSpc>
                          <a:spcPct val="115000"/>
                        </a:lnSpc>
                        <a:spcBef>
                          <a:spcPts val="0"/>
                        </a:spcBef>
                        <a:spcAft>
                          <a:spcPts val="1000"/>
                        </a:spcAft>
                      </a:pPr>
                      <a:r>
                        <a:rPr lang="en-US" sz="1400" b="1" dirty="0">
                          <a:solidFill>
                            <a:srgbClr val="000000"/>
                          </a:solidFill>
                          <a:latin typeface="Calibri"/>
                          <a:ea typeface="Calibri"/>
                          <a:cs typeface="Times New Roman"/>
                        </a:rPr>
                        <a:t>07/01/25 </a:t>
                      </a:r>
                      <a:endParaRPr lang="en-US" sz="1600" dirty="0">
                        <a:latin typeface="Times New Roman"/>
                        <a:ea typeface="Times New Roman"/>
                        <a:cs typeface="Times New Roman"/>
                      </a:endParaRPr>
                    </a:p>
                  </a:txBody>
                  <a:tcPr marL="32922" marR="32922" marT="0" marB="0">
                    <a:lnL>
                      <a:noFill/>
                    </a:lnL>
                    <a:lnR>
                      <a:noFill/>
                    </a:lnR>
                    <a:lnT w="12700" cap="flat" cmpd="sng" algn="ctr">
                      <a:solidFill>
                        <a:srgbClr val="8064A2"/>
                      </a:solidFill>
                      <a:prstDash val="solid"/>
                      <a:round/>
                      <a:headEnd type="none" w="med" len="med"/>
                      <a:tailEnd type="none" w="med" len="med"/>
                    </a:lnT>
                    <a:lnB>
                      <a:noFill/>
                    </a:lnB>
                    <a:solidFill>
                      <a:schemeClr val="accent6">
                        <a:lumMod val="40000"/>
                        <a:lumOff val="60000"/>
                      </a:schemeClr>
                    </a:solidFill>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06:47 -06:50 </a:t>
                      </a:r>
                      <a:endParaRPr lang="en-US" sz="1600" dirty="0">
                        <a:latin typeface="Times New Roman"/>
                        <a:ea typeface="Times New Roman"/>
                        <a:cs typeface="Times New Roman"/>
                      </a:endParaRPr>
                    </a:p>
                  </a:txBody>
                  <a:tcPr marL="32922" marR="32922" marT="0" marB="0">
                    <a:lnL>
                      <a:noFill/>
                    </a:lnL>
                    <a:lnR>
                      <a:noFill/>
                    </a:lnR>
                    <a:lnT w="12700" cap="flat" cmpd="sng" algn="ctr">
                      <a:solidFill>
                        <a:srgbClr val="8064A2"/>
                      </a:solidFill>
                      <a:prstDash val="solid"/>
                      <a:round/>
                      <a:headEnd type="none" w="med" len="med"/>
                      <a:tailEnd type="none" w="med" len="med"/>
                    </a:lnT>
                    <a:lnB>
                      <a:noFill/>
                    </a:lnB>
                    <a:solidFill>
                      <a:schemeClr val="accent6">
                        <a:lumMod val="40000"/>
                        <a:lumOff val="60000"/>
                      </a:schemeClr>
                    </a:solidFill>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25-40 </a:t>
                      </a:r>
                      <a:endParaRPr lang="en-US" sz="1600" dirty="0">
                        <a:latin typeface="Times New Roman"/>
                        <a:ea typeface="Times New Roman"/>
                        <a:cs typeface="Times New Roman"/>
                      </a:endParaRPr>
                    </a:p>
                  </a:txBody>
                  <a:tcPr marL="32922" marR="32922" marT="0" marB="0">
                    <a:lnL>
                      <a:noFill/>
                    </a:lnL>
                    <a:lnR>
                      <a:noFill/>
                    </a:lnR>
                    <a:lnT w="12700" cap="flat" cmpd="sng" algn="ctr">
                      <a:solidFill>
                        <a:srgbClr val="8064A2"/>
                      </a:solidFill>
                      <a:prstDash val="solid"/>
                      <a:round/>
                      <a:headEnd type="none" w="med" len="med"/>
                      <a:tailEnd type="none" w="med" len="med"/>
                    </a:lnT>
                    <a:lnB>
                      <a:noFill/>
                    </a:lnB>
                    <a:solidFill>
                      <a:schemeClr val="accent6">
                        <a:lumMod val="40000"/>
                        <a:lumOff val="60000"/>
                      </a:schemeClr>
                    </a:solidFill>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0.083</a:t>
                      </a:r>
                      <a:endParaRPr lang="en-US" sz="1600" dirty="0">
                        <a:latin typeface="Times New Roman"/>
                        <a:ea typeface="Times New Roman"/>
                        <a:cs typeface="Times New Roman"/>
                      </a:endParaRPr>
                    </a:p>
                  </a:txBody>
                  <a:tcPr marL="32922" marR="32922" marT="0" marB="0">
                    <a:lnL>
                      <a:noFill/>
                    </a:lnL>
                    <a:lnR>
                      <a:noFill/>
                    </a:lnR>
                    <a:lnT w="12700" cap="flat" cmpd="sng" algn="ctr">
                      <a:solidFill>
                        <a:srgbClr val="8064A2"/>
                      </a:solidFill>
                      <a:prstDash val="solid"/>
                      <a:round/>
                      <a:headEnd type="none" w="med" len="med"/>
                      <a:tailEnd type="none" w="med" len="med"/>
                    </a:lnT>
                    <a:lnB>
                      <a:noFill/>
                    </a:lnB>
                    <a:solidFill>
                      <a:schemeClr val="accent6">
                        <a:lumMod val="40000"/>
                        <a:lumOff val="60000"/>
                      </a:schemeClr>
                    </a:solidFill>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23:30</a:t>
                      </a:r>
                      <a:endParaRPr lang="en-US" sz="1600" dirty="0">
                        <a:latin typeface="Times New Roman"/>
                        <a:ea typeface="Times New Roman"/>
                        <a:cs typeface="Times New Roman"/>
                      </a:endParaRPr>
                    </a:p>
                  </a:txBody>
                  <a:tcPr marL="32922" marR="32922" marT="0" marB="0">
                    <a:lnL>
                      <a:noFill/>
                    </a:lnL>
                    <a:lnR>
                      <a:noFill/>
                    </a:lnR>
                    <a:lnT w="12700" cap="flat" cmpd="sng" algn="ctr">
                      <a:solidFill>
                        <a:srgbClr val="8064A2"/>
                      </a:solidFill>
                      <a:prstDash val="solid"/>
                      <a:round/>
                      <a:headEnd type="none" w="med" len="med"/>
                      <a:tailEnd type="none" w="med" len="med"/>
                    </a:lnT>
                    <a:lnB>
                      <a:noFill/>
                    </a:lnB>
                    <a:solidFill>
                      <a:schemeClr val="accent6">
                        <a:lumMod val="40000"/>
                        <a:lumOff val="60000"/>
                      </a:schemeClr>
                    </a:solidFill>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DG</a:t>
                      </a:r>
                      <a:endParaRPr lang="en-US" sz="1600" dirty="0">
                        <a:latin typeface="Times New Roman"/>
                        <a:ea typeface="Times New Roman"/>
                        <a:cs typeface="Times New Roman"/>
                      </a:endParaRPr>
                    </a:p>
                  </a:txBody>
                  <a:tcPr marL="32922" marR="32922" marT="0" marB="0">
                    <a:lnL>
                      <a:noFill/>
                    </a:lnL>
                    <a:lnR>
                      <a:noFill/>
                    </a:lnR>
                    <a:lnT w="12700" cap="flat" cmpd="sng" algn="ctr">
                      <a:solidFill>
                        <a:srgbClr val="8064A2"/>
                      </a:solidFill>
                      <a:prstDash val="solid"/>
                      <a:round/>
                      <a:headEnd type="none" w="med" len="med"/>
                      <a:tailEnd type="none" w="med" len="med"/>
                    </a:lnT>
                    <a:lnB>
                      <a:noFill/>
                    </a:lnB>
                    <a:solidFill>
                      <a:schemeClr val="accent6">
                        <a:lumMod val="40000"/>
                        <a:lumOff val="60000"/>
                      </a:schemeClr>
                    </a:solidFill>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1367 </a:t>
                      </a:r>
                      <a:endParaRPr lang="en-US" sz="1600" dirty="0">
                        <a:latin typeface="Times New Roman"/>
                        <a:ea typeface="Times New Roman"/>
                        <a:cs typeface="Times New Roman"/>
                      </a:endParaRPr>
                    </a:p>
                  </a:txBody>
                  <a:tcPr marL="32922" marR="32922" marT="0" marB="0">
                    <a:lnL>
                      <a:noFill/>
                    </a:lnL>
                    <a:lnR>
                      <a:noFill/>
                    </a:lnR>
                    <a:lnT w="12700" cap="flat" cmpd="sng" algn="ctr">
                      <a:solidFill>
                        <a:srgbClr val="8064A2"/>
                      </a:solidFill>
                      <a:prstDash val="solid"/>
                      <a:round/>
                      <a:headEnd type="none" w="med" len="med"/>
                      <a:tailEnd type="none" w="med" len="med"/>
                    </a:lnT>
                    <a:lnB>
                      <a:noFill/>
                    </a:lnB>
                    <a:solidFill>
                      <a:schemeClr val="accent6">
                        <a:lumMod val="40000"/>
                        <a:lumOff val="60000"/>
                      </a:schemeClr>
                    </a:solidFill>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360 </a:t>
                      </a:r>
                      <a:endParaRPr lang="en-US" sz="1600" dirty="0">
                        <a:latin typeface="Times New Roman"/>
                        <a:ea typeface="Times New Roman"/>
                        <a:cs typeface="Times New Roman"/>
                      </a:endParaRPr>
                    </a:p>
                  </a:txBody>
                  <a:tcPr marL="32922" marR="32922" marT="0" marB="0">
                    <a:lnL>
                      <a:noFill/>
                    </a:lnL>
                    <a:lnR>
                      <a:noFill/>
                    </a:lnR>
                    <a:lnT w="12700" cap="flat" cmpd="sng" algn="ctr">
                      <a:solidFill>
                        <a:srgbClr val="8064A2"/>
                      </a:solidFill>
                      <a:prstDash val="solid"/>
                      <a:round/>
                      <a:headEnd type="none" w="med" len="med"/>
                      <a:tailEnd type="none" w="med" len="med"/>
                    </a:lnT>
                    <a:lnB>
                      <a:noFill/>
                    </a:lnB>
                    <a:solidFill>
                      <a:schemeClr val="accent6">
                        <a:lumMod val="40000"/>
                        <a:lumOff val="60000"/>
                      </a:schemeClr>
                    </a:solidFill>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0940 C6.3 S08E90</a:t>
                      </a:r>
                      <a:endParaRPr lang="en-US" sz="1600" dirty="0">
                        <a:latin typeface="Times New Roman"/>
                        <a:ea typeface="Times New Roman"/>
                        <a:cs typeface="Times New Roman"/>
                      </a:endParaRPr>
                    </a:p>
                  </a:txBody>
                  <a:tcPr marL="32922" marR="32922" marT="0" marB="0">
                    <a:lnL>
                      <a:noFill/>
                    </a:lnL>
                    <a:lnR>
                      <a:noFill/>
                    </a:lnR>
                    <a:lnT w="12700" cap="flat" cmpd="sng" algn="ctr">
                      <a:solidFill>
                        <a:srgbClr val="8064A2"/>
                      </a:solidFill>
                      <a:prstDash val="solid"/>
                      <a:round/>
                      <a:headEnd type="none" w="med" len="med"/>
                      <a:tailEnd type="none" w="med" len="med"/>
                    </a:lnT>
                    <a:lnB>
                      <a:noFill/>
                    </a:lnB>
                    <a:solidFill>
                      <a:schemeClr val="accent6">
                        <a:lumMod val="40000"/>
                        <a:lumOff val="60000"/>
                      </a:schemeClr>
                    </a:solidFill>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0.16 0.39 0.54 </a:t>
                      </a:r>
                      <a:endParaRPr lang="en-US" sz="1600" dirty="0">
                        <a:latin typeface="Times New Roman"/>
                        <a:ea typeface="Times New Roman"/>
                        <a:cs typeface="Times New Roman"/>
                      </a:endParaRPr>
                    </a:p>
                  </a:txBody>
                  <a:tcPr marL="32922" marR="32922" marT="0" marB="0">
                    <a:lnL>
                      <a:noFill/>
                    </a:lnL>
                    <a:lnR>
                      <a:noFill/>
                    </a:lnR>
                    <a:lnT w="12700" cap="flat" cmpd="sng" algn="ctr">
                      <a:solidFill>
                        <a:srgbClr val="8064A2"/>
                      </a:solidFill>
                      <a:prstDash val="solid"/>
                      <a:round/>
                      <a:headEnd type="none" w="med" len="med"/>
                      <a:tailEnd type="none" w="med" len="med"/>
                    </a:lnT>
                    <a:lnB>
                      <a:noFill/>
                    </a:lnB>
                    <a:solidFill>
                      <a:schemeClr val="accent6">
                        <a:lumMod val="40000"/>
                        <a:lumOff val="60000"/>
                      </a:schemeClr>
                    </a:solidFill>
                  </a:tcPr>
                </a:tc>
              </a:tr>
              <a:tr h="455792">
                <a:tc>
                  <a:txBody>
                    <a:bodyPr/>
                    <a:lstStyle/>
                    <a:p>
                      <a:pPr marL="0" marR="0" hangingPunct="0">
                        <a:lnSpc>
                          <a:spcPct val="115000"/>
                        </a:lnSpc>
                        <a:spcBef>
                          <a:spcPts val="0"/>
                        </a:spcBef>
                        <a:spcAft>
                          <a:spcPts val="1000"/>
                        </a:spcAft>
                      </a:pPr>
                      <a:r>
                        <a:rPr lang="en-US" sz="1400" b="1" dirty="0">
                          <a:solidFill>
                            <a:srgbClr val="000000"/>
                          </a:solidFill>
                          <a:latin typeface="Calibri"/>
                          <a:ea typeface="Calibri"/>
                          <a:cs typeface="Times New Roman"/>
                        </a:rPr>
                        <a:t>07/02/19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00:18-00:21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30-45</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0.2</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N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186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DG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DG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0943 C1.1 S12E16</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0.12 0.80 0.91 </a:t>
                      </a:r>
                      <a:endParaRPr lang="en-US" sz="1600" dirty="0">
                        <a:latin typeface="Times New Roman"/>
                        <a:ea typeface="Times New Roman"/>
                        <a:cs typeface="Times New Roman"/>
                      </a:endParaRPr>
                    </a:p>
                  </a:txBody>
                  <a:tcPr marL="32922" marR="32922" marT="0" marB="0">
                    <a:lnL>
                      <a:noFill/>
                    </a:lnL>
                    <a:lnR>
                      <a:noFill/>
                    </a:lnR>
                    <a:lnT>
                      <a:noFill/>
                    </a:lnT>
                    <a:lnB>
                      <a:noFill/>
                    </a:lnB>
                  </a:tcPr>
                </a:tc>
              </a:tr>
              <a:tr h="455792">
                <a:tc>
                  <a:txBody>
                    <a:bodyPr/>
                    <a:lstStyle/>
                    <a:p>
                      <a:pPr marL="0" marR="0" hangingPunct="0">
                        <a:lnSpc>
                          <a:spcPct val="115000"/>
                        </a:lnSpc>
                        <a:spcBef>
                          <a:spcPts val="0"/>
                        </a:spcBef>
                        <a:spcAft>
                          <a:spcPts val="1000"/>
                        </a:spcAft>
                      </a:pPr>
                      <a:r>
                        <a:rPr lang="en-US" sz="1400" b="1" dirty="0">
                          <a:solidFill>
                            <a:srgbClr val="000000"/>
                          </a:solidFill>
                          <a:latin typeface="Calibri"/>
                          <a:ea typeface="Calibri"/>
                          <a:cs typeface="Times New Roman"/>
                        </a:rPr>
                        <a:t>07/05/19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12:51-13:18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38-167?</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0.25</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13:05</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1624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958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106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0956 B9.5 N07W06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2.1 5.9 8.6 </a:t>
                      </a:r>
                      <a:endParaRPr lang="en-US" sz="1600" dirty="0">
                        <a:latin typeface="Times New Roman"/>
                        <a:ea typeface="Times New Roman"/>
                        <a:cs typeface="Times New Roman"/>
                      </a:endParaRPr>
                    </a:p>
                  </a:txBody>
                  <a:tcPr marL="32922" marR="32922" marT="0" marB="0">
                    <a:lnL>
                      <a:noFill/>
                    </a:lnL>
                    <a:lnR>
                      <a:noFill/>
                    </a:lnR>
                    <a:lnT>
                      <a:noFill/>
                    </a:lnT>
                    <a:lnB>
                      <a:noFill/>
                    </a:lnB>
                  </a:tcPr>
                </a:tc>
              </a:tr>
              <a:tr h="455792">
                <a:tc>
                  <a:txBody>
                    <a:bodyPr/>
                    <a:lstStyle/>
                    <a:p>
                      <a:pPr marL="0" marR="0" hangingPunct="0">
                        <a:lnSpc>
                          <a:spcPct val="115000"/>
                        </a:lnSpc>
                        <a:spcBef>
                          <a:spcPts val="0"/>
                        </a:spcBef>
                        <a:spcAft>
                          <a:spcPts val="1000"/>
                        </a:spcAft>
                      </a:pPr>
                      <a:r>
                        <a:rPr lang="en-US" sz="1400" b="1" dirty="0">
                          <a:solidFill>
                            <a:srgbClr val="000000"/>
                          </a:solidFill>
                          <a:latin typeface="Calibri"/>
                          <a:ea typeface="Calibri"/>
                          <a:cs typeface="Times New Roman"/>
                        </a:rPr>
                        <a:t>07/05/22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14:36-14:55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25-82?</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0.05</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N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356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544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108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0956 B3.9 N02W42*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3.1 6.0 9.1 </a:t>
                      </a:r>
                      <a:endParaRPr lang="en-US" sz="1600" dirty="0">
                        <a:latin typeface="Times New Roman"/>
                        <a:ea typeface="Times New Roman"/>
                        <a:cs typeface="Times New Roman"/>
                      </a:endParaRPr>
                    </a:p>
                  </a:txBody>
                  <a:tcPr marL="32922" marR="32922" marT="0" marB="0">
                    <a:lnL>
                      <a:noFill/>
                    </a:lnL>
                    <a:lnR>
                      <a:noFill/>
                    </a:lnR>
                    <a:lnT>
                      <a:noFill/>
                    </a:lnT>
                    <a:lnB>
                      <a:noFill/>
                    </a:lnB>
                  </a:tcPr>
                </a:tc>
              </a:tr>
              <a:tr h="455792">
                <a:tc>
                  <a:txBody>
                    <a:bodyPr/>
                    <a:lstStyle/>
                    <a:p>
                      <a:pPr marL="0" marR="0" hangingPunct="0">
                        <a:lnSpc>
                          <a:spcPct val="115000"/>
                        </a:lnSpc>
                        <a:spcBef>
                          <a:spcPts val="0"/>
                        </a:spcBef>
                        <a:spcAft>
                          <a:spcPts val="1000"/>
                        </a:spcAft>
                      </a:pPr>
                      <a:r>
                        <a:rPr lang="en-US" sz="1400" b="1" dirty="0">
                          <a:solidFill>
                            <a:srgbClr val="000000"/>
                          </a:solidFill>
                          <a:latin typeface="Calibri"/>
                          <a:ea typeface="Calibri"/>
                          <a:cs typeface="Times New Roman"/>
                        </a:rPr>
                        <a:t>07/05/23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07:22-07:33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25-180</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0.07</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N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609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679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90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0956 B5.3 N02W55*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3.2 6.0 9.2 </a:t>
                      </a:r>
                      <a:endParaRPr lang="en-US" sz="1600" dirty="0">
                        <a:latin typeface="Times New Roman"/>
                        <a:ea typeface="Times New Roman"/>
                        <a:cs typeface="Times New Roman"/>
                      </a:endParaRPr>
                    </a:p>
                  </a:txBody>
                  <a:tcPr marL="32922" marR="32922" marT="0" marB="0">
                    <a:lnL>
                      <a:noFill/>
                    </a:lnL>
                    <a:lnR>
                      <a:noFill/>
                    </a:lnR>
                    <a:lnT>
                      <a:noFill/>
                    </a:lnT>
                    <a:lnB>
                      <a:noFill/>
                    </a:lnB>
                  </a:tcPr>
                </a:tc>
              </a:tr>
              <a:tr h="455792">
                <a:tc>
                  <a:txBody>
                    <a:bodyPr/>
                    <a:lstStyle/>
                    <a:p>
                      <a:pPr marL="0" marR="0" hangingPunct="0">
                        <a:lnSpc>
                          <a:spcPct val="115000"/>
                        </a:lnSpc>
                        <a:spcBef>
                          <a:spcPts val="0"/>
                        </a:spcBef>
                        <a:spcAft>
                          <a:spcPts val="1000"/>
                        </a:spcAft>
                      </a:pPr>
                      <a:r>
                        <a:rPr lang="en-US" sz="1400" b="1" dirty="0">
                          <a:solidFill>
                            <a:srgbClr val="000000"/>
                          </a:solidFill>
                          <a:latin typeface="Calibri"/>
                          <a:ea typeface="Calibri"/>
                          <a:cs typeface="Times New Roman"/>
                        </a:rPr>
                        <a:t>07/06/03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09:28-09:42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28-84</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0.15</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Y?</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491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467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71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0960 C5.3 S08E67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3.9 7.1 11.0 </a:t>
                      </a:r>
                      <a:endParaRPr lang="en-US" sz="1600" dirty="0">
                        <a:latin typeface="Times New Roman"/>
                        <a:ea typeface="Times New Roman"/>
                        <a:cs typeface="Times New Roman"/>
                      </a:endParaRPr>
                    </a:p>
                  </a:txBody>
                  <a:tcPr marL="32922" marR="32922" marT="0" marB="0">
                    <a:lnL>
                      <a:noFill/>
                    </a:lnL>
                    <a:lnR>
                      <a:noFill/>
                    </a:lnR>
                    <a:lnT>
                      <a:noFill/>
                    </a:lnT>
                    <a:lnB>
                      <a:noFill/>
                    </a:lnB>
                  </a:tcPr>
                </a:tc>
              </a:tr>
              <a:tr h="455792">
                <a:tc>
                  <a:txBody>
                    <a:bodyPr/>
                    <a:lstStyle/>
                    <a:p>
                      <a:pPr marL="0" marR="0" hangingPunct="0">
                        <a:lnSpc>
                          <a:spcPct val="115000"/>
                        </a:lnSpc>
                        <a:spcBef>
                          <a:spcPts val="0"/>
                        </a:spcBef>
                        <a:spcAft>
                          <a:spcPts val="1000"/>
                        </a:spcAft>
                      </a:pPr>
                      <a:r>
                        <a:rPr lang="en-US" sz="1400" b="1" dirty="0">
                          <a:solidFill>
                            <a:srgbClr val="000000"/>
                          </a:solidFill>
                          <a:latin typeface="Calibri"/>
                          <a:ea typeface="Calibri"/>
                          <a:cs typeface="Times New Roman"/>
                        </a:rPr>
                        <a:t>07/08/06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09:16-09:21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25-94?</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0.08</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N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333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379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66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966 C1.5 S05E41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9.8 13.5 23.3 </a:t>
                      </a:r>
                      <a:endParaRPr lang="en-US" sz="1600" dirty="0">
                        <a:latin typeface="Times New Roman"/>
                        <a:ea typeface="Times New Roman"/>
                        <a:cs typeface="Times New Roman"/>
                      </a:endParaRPr>
                    </a:p>
                  </a:txBody>
                  <a:tcPr marL="32922" marR="32922" marT="0" marB="0">
                    <a:lnL>
                      <a:noFill/>
                    </a:lnL>
                    <a:lnR>
                      <a:noFill/>
                    </a:lnR>
                    <a:lnT>
                      <a:noFill/>
                    </a:lnT>
                    <a:lnB>
                      <a:noFill/>
                    </a:lnB>
                  </a:tcPr>
                </a:tc>
              </a:tr>
              <a:tr h="455792">
                <a:tc>
                  <a:txBody>
                    <a:bodyPr/>
                    <a:lstStyle/>
                    <a:p>
                      <a:pPr marL="0" marR="0" hangingPunct="0">
                        <a:lnSpc>
                          <a:spcPct val="115000"/>
                        </a:lnSpc>
                        <a:spcBef>
                          <a:spcPts val="0"/>
                        </a:spcBef>
                        <a:spcAft>
                          <a:spcPts val="1000"/>
                        </a:spcAft>
                      </a:pPr>
                      <a:r>
                        <a:rPr lang="en-US" sz="1400" b="1" dirty="0">
                          <a:solidFill>
                            <a:srgbClr val="000000"/>
                          </a:solidFill>
                          <a:latin typeface="Calibri"/>
                          <a:ea typeface="Calibri"/>
                          <a:cs typeface="Times New Roman"/>
                        </a:rPr>
                        <a:t>07/12/31 </a:t>
                      </a:r>
                      <a:endParaRPr lang="en-US" sz="1600" dirty="0">
                        <a:latin typeface="Times New Roman"/>
                        <a:ea typeface="Times New Roman"/>
                        <a:cs typeface="Times New Roman"/>
                      </a:endParaRPr>
                    </a:p>
                  </a:txBody>
                  <a:tcPr marL="32922" marR="32922" marT="0" marB="0">
                    <a:lnL>
                      <a:noFill/>
                    </a:lnL>
                    <a:lnR>
                      <a:noFill/>
                    </a:lnR>
                    <a:lnT>
                      <a:noFill/>
                    </a:lnT>
                    <a:lnB>
                      <a:noFill/>
                    </a:lnB>
                    <a:solidFill>
                      <a:schemeClr val="accent6">
                        <a:lumMod val="60000"/>
                        <a:lumOff val="40000"/>
                      </a:schemeClr>
                    </a:solidFill>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00:53-01:11 </a:t>
                      </a:r>
                      <a:endParaRPr lang="en-US" sz="1600" dirty="0">
                        <a:latin typeface="Times New Roman"/>
                        <a:ea typeface="Times New Roman"/>
                        <a:cs typeface="Times New Roman"/>
                      </a:endParaRPr>
                    </a:p>
                  </a:txBody>
                  <a:tcPr marL="32922" marR="32922" marT="0" marB="0">
                    <a:lnL>
                      <a:noFill/>
                    </a:lnL>
                    <a:lnR>
                      <a:noFill/>
                    </a:lnR>
                    <a:lnT>
                      <a:noFill/>
                    </a:lnT>
                    <a:lnB>
                      <a:noFill/>
                    </a:lnB>
                    <a:solidFill>
                      <a:schemeClr val="accent6">
                        <a:lumMod val="60000"/>
                        <a:lumOff val="40000"/>
                      </a:schemeClr>
                    </a:solidFill>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30-118?</a:t>
                      </a:r>
                      <a:endParaRPr lang="en-US" sz="1600" dirty="0">
                        <a:latin typeface="Times New Roman"/>
                        <a:ea typeface="Times New Roman"/>
                        <a:cs typeface="Times New Roman"/>
                      </a:endParaRPr>
                    </a:p>
                  </a:txBody>
                  <a:tcPr marL="32922" marR="32922" marT="0" marB="0">
                    <a:lnL>
                      <a:noFill/>
                    </a:lnL>
                    <a:lnR>
                      <a:noFill/>
                    </a:lnR>
                    <a:lnT>
                      <a:noFill/>
                    </a:lnT>
                    <a:lnB>
                      <a:noFill/>
                    </a:lnB>
                    <a:solidFill>
                      <a:schemeClr val="accent6">
                        <a:lumMod val="60000"/>
                        <a:lumOff val="40000"/>
                      </a:schemeClr>
                    </a:solidFill>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0.11</a:t>
                      </a:r>
                      <a:endParaRPr lang="en-US" sz="1600" dirty="0">
                        <a:latin typeface="Times New Roman"/>
                        <a:ea typeface="Times New Roman"/>
                        <a:cs typeface="Times New Roman"/>
                      </a:endParaRPr>
                    </a:p>
                  </a:txBody>
                  <a:tcPr marL="32922" marR="32922" marT="0" marB="0">
                    <a:lnL>
                      <a:noFill/>
                    </a:lnL>
                    <a:lnR>
                      <a:noFill/>
                    </a:lnR>
                    <a:lnT>
                      <a:noFill/>
                    </a:lnT>
                    <a:lnB>
                      <a:noFill/>
                    </a:lnB>
                    <a:solidFill>
                      <a:schemeClr val="accent6">
                        <a:lumMod val="60000"/>
                        <a:lumOff val="40000"/>
                      </a:schemeClr>
                    </a:solidFill>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01:22</a:t>
                      </a:r>
                      <a:endParaRPr lang="en-US" sz="1600" dirty="0">
                        <a:latin typeface="Times New Roman"/>
                        <a:ea typeface="Times New Roman"/>
                        <a:cs typeface="Times New Roman"/>
                      </a:endParaRPr>
                    </a:p>
                  </a:txBody>
                  <a:tcPr marL="32922" marR="32922" marT="0" marB="0">
                    <a:lnL>
                      <a:noFill/>
                    </a:lnL>
                    <a:lnR>
                      <a:noFill/>
                    </a:lnR>
                    <a:lnT>
                      <a:noFill/>
                    </a:lnT>
                    <a:lnB>
                      <a:noFill/>
                    </a:lnB>
                    <a:solidFill>
                      <a:schemeClr val="accent6">
                        <a:lumMod val="60000"/>
                        <a:lumOff val="40000"/>
                      </a:schemeClr>
                    </a:solidFill>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771 </a:t>
                      </a:r>
                      <a:endParaRPr lang="en-US" sz="1600" dirty="0">
                        <a:latin typeface="Times New Roman"/>
                        <a:ea typeface="Times New Roman"/>
                        <a:cs typeface="Times New Roman"/>
                      </a:endParaRPr>
                    </a:p>
                  </a:txBody>
                  <a:tcPr marL="32922" marR="32922" marT="0" marB="0">
                    <a:lnL>
                      <a:noFill/>
                    </a:lnL>
                    <a:lnR>
                      <a:noFill/>
                    </a:lnR>
                    <a:lnT>
                      <a:noFill/>
                    </a:lnT>
                    <a:lnB>
                      <a:noFill/>
                    </a:lnB>
                    <a:solidFill>
                      <a:schemeClr val="accent6">
                        <a:lumMod val="60000"/>
                        <a:lumOff val="40000"/>
                      </a:schemeClr>
                    </a:solidFill>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995 </a:t>
                      </a:r>
                      <a:endParaRPr lang="en-US" sz="1600" dirty="0">
                        <a:latin typeface="Times New Roman"/>
                        <a:ea typeface="Times New Roman"/>
                        <a:cs typeface="Times New Roman"/>
                      </a:endParaRPr>
                    </a:p>
                  </a:txBody>
                  <a:tcPr marL="32922" marR="32922" marT="0" marB="0">
                    <a:lnL>
                      <a:noFill/>
                    </a:lnL>
                    <a:lnR>
                      <a:noFill/>
                    </a:lnR>
                    <a:lnT>
                      <a:noFill/>
                    </a:lnT>
                    <a:lnB>
                      <a:noFill/>
                    </a:lnB>
                    <a:solidFill>
                      <a:schemeClr val="accent6">
                        <a:lumMod val="60000"/>
                        <a:lumOff val="40000"/>
                      </a:schemeClr>
                    </a:solidFill>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164 </a:t>
                      </a:r>
                      <a:endParaRPr lang="en-US" sz="1600" dirty="0">
                        <a:latin typeface="Times New Roman"/>
                        <a:ea typeface="Times New Roman"/>
                        <a:cs typeface="Times New Roman"/>
                      </a:endParaRPr>
                    </a:p>
                  </a:txBody>
                  <a:tcPr marL="32922" marR="32922" marT="0" marB="0">
                    <a:lnL>
                      <a:noFill/>
                    </a:lnL>
                    <a:lnR>
                      <a:noFill/>
                    </a:lnR>
                    <a:lnT>
                      <a:noFill/>
                    </a:lnT>
                    <a:lnB>
                      <a:noFill/>
                    </a:lnB>
                    <a:solidFill>
                      <a:schemeClr val="accent6">
                        <a:lumMod val="60000"/>
                        <a:lumOff val="40000"/>
                      </a:schemeClr>
                    </a:solidFill>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0980 C8.3 S08E81 </a:t>
                      </a:r>
                      <a:endParaRPr lang="en-US" sz="1600" dirty="0">
                        <a:latin typeface="Times New Roman"/>
                        <a:ea typeface="Times New Roman"/>
                        <a:cs typeface="Times New Roman"/>
                      </a:endParaRPr>
                    </a:p>
                  </a:txBody>
                  <a:tcPr marL="32922" marR="32922" marT="0" marB="0">
                    <a:lnL>
                      <a:noFill/>
                    </a:lnL>
                    <a:lnR>
                      <a:noFill/>
                    </a:lnR>
                    <a:lnT>
                      <a:noFill/>
                    </a:lnT>
                    <a:lnB>
                      <a:noFill/>
                    </a:lnB>
                    <a:solidFill>
                      <a:schemeClr val="accent6">
                        <a:lumMod val="60000"/>
                        <a:lumOff val="40000"/>
                      </a:schemeClr>
                    </a:solidFill>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22.8 21.2 44.0 </a:t>
                      </a:r>
                      <a:endParaRPr lang="en-US" sz="1600" dirty="0">
                        <a:latin typeface="Times New Roman"/>
                        <a:ea typeface="Times New Roman"/>
                        <a:cs typeface="Times New Roman"/>
                      </a:endParaRPr>
                    </a:p>
                  </a:txBody>
                  <a:tcPr marL="32922" marR="32922" marT="0" marB="0">
                    <a:lnL>
                      <a:noFill/>
                    </a:lnL>
                    <a:lnR>
                      <a:noFill/>
                    </a:lnR>
                    <a:lnT>
                      <a:noFill/>
                    </a:lnT>
                    <a:lnB>
                      <a:noFill/>
                    </a:lnB>
                    <a:solidFill>
                      <a:schemeClr val="accent6">
                        <a:lumMod val="60000"/>
                        <a:lumOff val="40000"/>
                      </a:schemeClr>
                    </a:solidFill>
                  </a:tcPr>
                </a:tc>
              </a:tr>
              <a:tr h="455792">
                <a:tc>
                  <a:txBody>
                    <a:bodyPr/>
                    <a:lstStyle/>
                    <a:p>
                      <a:pPr marL="0" marR="0" hangingPunct="0">
                        <a:lnSpc>
                          <a:spcPct val="115000"/>
                        </a:lnSpc>
                        <a:spcBef>
                          <a:spcPts val="0"/>
                        </a:spcBef>
                        <a:spcAft>
                          <a:spcPts val="1000"/>
                        </a:spcAft>
                      </a:pPr>
                      <a:r>
                        <a:rPr lang="en-US" sz="1400" b="1" dirty="0">
                          <a:solidFill>
                            <a:srgbClr val="000000"/>
                          </a:solidFill>
                          <a:latin typeface="Calibri"/>
                          <a:ea typeface="Calibri"/>
                          <a:cs typeface="Times New Roman"/>
                        </a:rPr>
                        <a:t>08/03/25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18:52-19:00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25-60</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0.07</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19:20</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773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1103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90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0989M1.7  S13E78 </a:t>
                      </a:r>
                      <a:endParaRPr lang="en-US" sz="1600" dirty="0">
                        <a:latin typeface="Times New Roman"/>
                        <a:ea typeface="Times New Roman"/>
                        <a:cs typeface="Times New Roman"/>
                      </a:endParaRPr>
                    </a:p>
                  </a:txBody>
                  <a:tcPr marL="32922" marR="32922" marT="0" marB="0">
                    <a:lnL>
                      <a:noFill/>
                    </a:lnL>
                    <a:lnR>
                      <a:noFill/>
                    </a:lnR>
                    <a:lnT>
                      <a:noFill/>
                    </a:lnT>
                    <a:lnB>
                      <a:noFill/>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23.7 23.5 47.1 </a:t>
                      </a:r>
                      <a:endParaRPr lang="en-US" sz="1600" dirty="0">
                        <a:latin typeface="Times New Roman"/>
                        <a:ea typeface="Times New Roman"/>
                        <a:cs typeface="Times New Roman"/>
                      </a:endParaRPr>
                    </a:p>
                  </a:txBody>
                  <a:tcPr marL="32922" marR="32922" marT="0" marB="0">
                    <a:lnL>
                      <a:noFill/>
                    </a:lnL>
                    <a:lnR>
                      <a:noFill/>
                    </a:lnR>
                    <a:lnT>
                      <a:noFill/>
                    </a:lnT>
                    <a:lnB>
                      <a:noFill/>
                    </a:lnB>
                  </a:tcPr>
                </a:tc>
              </a:tr>
              <a:tr h="455792">
                <a:tc>
                  <a:txBody>
                    <a:bodyPr/>
                    <a:lstStyle/>
                    <a:p>
                      <a:pPr marL="0" marR="0" hangingPunct="0">
                        <a:lnSpc>
                          <a:spcPct val="115000"/>
                        </a:lnSpc>
                        <a:spcBef>
                          <a:spcPts val="0"/>
                        </a:spcBef>
                        <a:spcAft>
                          <a:spcPts val="1000"/>
                        </a:spcAft>
                      </a:pPr>
                      <a:r>
                        <a:rPr lang="en-US" sz="1400" b="1" dirty="0">
                          <a:solidFill>
                            <a:srgbClr val="000000"/>
                          </a:solidFill>
                          <a:latin typeface="Calibri"/>
                          <a:ea typeface="Calibri"/>
                          <a:cs typeface="Times New Roman"/>
                        </a:rPr>
                        <a:t>08/04/26 </a:t>
                      </a:r>
                      <a:endParaRPr lang="en-US" sz="1600" dirty="0">
                        <a:latin typeface="Times New Roman"/>
                        <a:ea typeface="Times New Roman"/>
                        <a:cs typeface="Times New Roman"/>
                      </a:endParaRPr>
                    </a:p>
                  </a:txBody>
                  <a:tcPr marL="32922" marR="32922"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14:12-14:22 </a:t>
                      </a:r>
                      <a:endParaRPr lang="en-US" sz="1600" dirty="0">
                        <a:latin typeface="Times New Roman"/>
                        <a:ea typeface="Times New Roman"/>
                        <a:cs typeface="Times New Roman"/>
                      </a:endParaRPr>
                    </a:p>
                  </a:txBody>
                  <a:tcPr marL="32922" marR="32922"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25-45?</a:t>
                      </a:r>
                      <a:endParaRPr lang="en-US" sz="1600" dirty="0">
                        <a:latin typeface="Times New Roman"/>
                        <a:ea typeface="Times New Roman"/>
                        <a:cs typeface="Times New Roman"/>
                      </a:endParaRPr>
                    </a:p>
                  </a:txBody>
                  <a:tcPr marL="32922" marR="32922"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0.024</a:t>
                      </a:r>
                      <a:endParaRPr lang="en-US" sz="1600" dirty="0">
                        <a:latin typeface="Times New Roman"/>
                        <a:ea typeface="Times New Roman"/>
                        <a:cs typeface="Times New Roman"/>
                      </a:endParaRPr>
                    </a:p>
                  </a:txBody>
                  <a:tcPr marL="32922" marR="32922"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14:15 </a:t>
                      </a:r>
                      <a:endParaRPr lang="en-US" sz="1600" dirty="0">
                        <a:latin typeface="Times New Roman"/>
                        <a:ea typeface="Times New Roman"/>
                        <a:cs typeface="Times New Roman"/>
                      </a:endParaRPr>
                    </a:p>
                  </a:txBody>
                  <a:tcPr marL="32922" marR="32922"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335 </a:t>
                      </a:r>
                      <a:endParaRPr lang="en-US" sz="1600" dirty="0">
                        <a:latin typeface="Times New Roman"/>
                        <a:ea typeface="Times New Roman"/>
                        <a:cs typeface="Times New Roman"/>
                      </a:endParaRPr>
                    </a:p>
                  </a:txBody>
                  <a:tcPr marL="32922" marR="32922"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515 </a:t>
                      </a:r>
                      <a:endParaRPr lang="en-US" sz="1600" dirty="0">
                        <a:latin typeface="Times New Roman"/>
                        <a:ea typeface="Times New Roman"/>
                        <a:cs typeface="Times New Roman"/>
                      </a:endParaRPr>
                    </a:p>
                  </a:txBody>
                  <a:tcPr marL="32922" marR="32922"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281 </a:t>
                      </a:r>
                      <a:endParaRPr lang="en-US" sz="1600" dirty="0">
                        <a:latin typeface="Times New Roman"/>
                        <a:ea typeface="Times New Roman"/>
                        <a:cs typeface="Times New Roman"/>
                      </a:endParaRPr>
                    </a:p>
                  </a:txBody>
                  <a:tcPr marL="32922" marR="32922"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    B3.8 N08E09 </a:t>
                      </a:r>
                      <a:endParaRPr lang="en-US" sz="1600" dirty="0">
                        <a:latin typeface="Times New Roman"/>
                        <a:ea typeface="Times New Roman"/>
                        <a:cs typeface="Times New Roman"/>
                      </a:endParaRPr>
                    </a:p>
                  </a:txBody>
                  <a:tcPr marL="32922" marR="32922"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hangingPunct="0">
                        <a:lnSpc>
                          <a:spcPct val="115000"/>
                        </a:lnSpc>
                        <a:spcBef>
                          <a:spcPts val="0"/>
                        </a:spcBef>
                        <a:spcAft>
                          <a:spcPts val="1000"/>
                        </a:spcAft>
                      </a:pPr>
                      <a:r>
                        <a:rPr lang="en-US" sz="1400" dirty="0">
                          <a:solidFill>
                            <a:srgbClr val="000000"/>
                          </a:solidFill>
                          <a:latin typeface="Calibri"/>
                          <a:ea typeface="Calibri"/>
                          <a:cs typeface="Times New Roman"/>
                        </a:rPr>
                        <a:t>24.0 25.6 49.5 </a:t>
                      </a:r>
                      <a:endParaRPr lang="en-US" sz="1600" dirty="0">
                        <a:latin typeface="Times New Roman"/>
                        <a:ea typeface="Times New Roman"/>
                        <a:cs typeface="Times New Roman"/>
                      </a:endParaRPr>
                    </a:p>
                  </a:txBody>
                  <a:tcPr marL="32922" marR="32922"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Results</a:t>
            </a:r>
            <a:endParaRPr lang="en-US" dirty="0"/>
          </a:p>
        </p:txBody>
      </p:sp>
      <p:sp>
        <p:nvSpPr>
          <p:cNvPr id="3" name="Content Placeholder 2"/>
          <p:cNvSpPr>
            <a:spLocks noGrp="1"/>
          </p:cNvSpPr>
          <p:nvPr>
            <p:ph idx="1"/>
          </p:nvPr>
        </p:nvSpPr>
        <p:spPr/>
        <p:txBody>
          <a:bodyPr/>
          <a:lstStyle/>
          <a:p>
            <a:r>
              <a:rPr lang="en-US" dirty="0" smtClean="0"/>
              <a:t>Extremely weak flares: </a:t>
            </a:r>
            <a:r>
              <a:rPr lang="en-US" dirty="0"/>
              <a:t>4 </a:t>
            </a:r>
            <a:r>
              <a:rPr lang="en-US" dirty="0" smtClean="0"/>
              <a:t>B, </a:t>
            </a:r>
            <a:r>
              <a:rPr lang="en-US" dirty="0"/>
              <a:t>5 </a:t>
            </a:r>
            <a:r>
              <a:rPr lang="en-US" dirty="0" smtClean="0"/>
              <a:t>C &amp; 1 M</a:t>
            </a:r>
          </a:p>
          <a:p>
            <a:r>
              <a:rPr lang="en-US" dirty="0" smtClean="0"/>
              <a:t>Energetic CMEs: </a:t>
            </a:r>
            <a:r>
              <a:rPr lang="en-US" dirty="0" smtClean="0"/>
              <a:t>&lt; V</a:t>
            </a:r>
            <a:r>
              <a:rPr lang="en-US" baseline="-25000" dirty="0" smtClean="0"/>
              <a:t>LASCO </a:t>
            </a:r>
            <a:r>
              <a:rPr lang="en-US" dirty="0" smtClean="0"/>
              <a:t>&gt; ~774 km/s, W ≥66</a:t>
            </a:r>
            <a:r>
              <a:rPr lang="en-US" baseline="30000" dirty="0" smtClean="0"/>
              <a:t>o</a:t>
            </a:r>
            <a:endParaRPr lang="en-US" baseline="30000" dirty="0" smtClean="0"/>
          </a:p>
          <a:p>
            <a:r>
              <a:rPr lang="en-US" dirty="0" smtClean="0"/>
              <a:t>V</a:t>
            </a:r>
            <a:r>
              <a:rPr lang="en-US" baseline="-25000" dirty="0" smtClean="0"/>
              <a:t>m</a:t>
            </a:r>
            <a:r>
              <a:rPr lang="en-US" dirty="0" smtClean="0"/>
              <a:t> ~ 534 km/s V</a:t>
            </a:r>
            <a:r>
              <a:rPr lang="en-US" baseline="-25000" dirty="0" smtClean="0"/>
              <a:t>DH</a:t>
            </a:r>
            <a:r>
              <a:rPr lang="en-US" dirty="0" smtClean="0"/>
              <a:t> 808 km/s V</a:t>
            </a:r>
            <a:r>
              <a:rPr lang="en-US" baseline="-25000" dirty="0" smtClean="0"/>
              <a:t>mkm</a:t>
            </a:r>
            <a:r>
              <a:rPr lang="en-US" dirty="0" smtClean="0"/>
              <a:t> 1367 km/s</a:t>
            </a:r>
          </a:p>
          <a:p>
            <a:r>
              <a:rPr lang="en-US" dirty="0" smtClean="0"/>
              <a:t>V</a:t>
            </a:r>
            <a:r>
              <a:rPr lang="en-US" baseline="-25000" dirty="0" smtClean="0"/>
              <a:t>COR1</a:t>
            </a:r>
            <a:r>
              <a:rPr lang="en-US" dirty="0" smtClean="0"/>
              <a:t> &lt; V</a:t>
            </a:r>
            <a:r>
              <a:rPr lang="en-US" baseline="-25000" dirty="0" smtClean="0"/>
              <a:t>LASCO  </a:t>
            </a:r>
            <a:r>
              <a:rPr lang="en-US" dirty="0"/>
              <a:t> </a:t>
            </a:r>
            <a:r>
              <a:rPr lang="en-US" dirty="0" smtClean="0"/>
              <a:t> [2 exceptions: 1 impulsive]</a:t>
            </a:r>
          </a:p>
          <a:p>
            <a:r>
              <a:rPr lang="en-US" dirty="0"/>
              <a:t>Six of the 10 metric type II bursts had </a:t>
            </a:r>
            <a:r>
              <a:rPr lang="en-US" dirty="0" smtClean="0"/>
              <a:t>CME observation </a:t>
            </a:r>
            <a:r>
              <a:rPr lang="en-US" dirty="0"/>
              <a:t>when the burst was in </a:t>
            </a:r>
            <a:r>
              <a:rPr lang="en-US" dirty="0" smtClean="0"/>
              <a:t>progress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Metric Type II</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304800" y="838200"/>
            <a:ext cx="6724777" cy="4525963"/>
          </a:xfrm>
          <a:prstGeom prst="rect">
            <a:avLst/>
          </a:prstGeom>
          <a:noFill/>
          <a:ln w="9525">
            <a:noFill/>
            <a:miter lim="800000"/>
            <a:headEnd/>
            <a:tailEnd/>
          </a:ln>
          <a:effectLst/>
        </p:spPr>
      </p:pic>
      <p:cxnSp>
        <p:nvCxnSpPr>
          <p:cNvPr id="6" name="Straight Connector 5"/>
          <p:cNvCxnSpPr/>
          <p:nvPr/>
        </p:nvCxnSpPr>
        <p:spPr>
          <a:xfrm rot="5400000" flipH="1" flipV="1">
            <a:off x="275495" y="3543300"/>
            <a:ext cx="3581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78956" y="2133600"/>
            <a:ext cx="1021433" cy="369332"/>
          </a:xfrm>
          <a:prstGeom prst="rect">
            <a:avLst/>
          </a:prstGeom>
          <a:noFill/>
        </p:spPr>
        <p:txBody>
          <a:bodyPr wrap="none" rtlCol="0">
            <a:spAutoFit/>
          </a:bodyPr>
          <a:lstStyle/>
          <a:p>
            <a:r>
              <a:rPr lang="en-US" dirty="0" smtClean="0">
                <a:solidFill>
                  <a:srgbClr val="FF0000"/>
                </a:solidFill>
              </a:rPr>
              <a:t>118 MHz</a:t>
            </a:r>
            <a:endParaRPr lang="en-US" dirty="0">
              <a:solidFill>
                <a:srgbClr val="FF0000"/>
              </a:solidFill>
            </a:endParaRPr>
          </a:p>
        </p:txBody>
      </p:sp>
      <p:cxnSp>
        <p:nvCxnSpPr>
          <p:cNvPr id="8" name="Straight Connector 7"/>
          <p:cNvCxnSpPr/>
          <p:nvPr/>
        </p:nvCxnSpPr>
        <p:spPr>
          <a:xfrm rot="5400000" flipH="1" flipV="1">
            <a:off x="3171095" y="3542506"/>
            <a:ext cx="3581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91189" y="4812268"/>
            <a:ext cx="904415" cy="369332"/>
          </a:xfrm>
          <a:prstGeom prst="rect">
            <a:avLst/>
          </a:prstGeom>
          <a:noFill/>
        </p:spPr>
        <p:txBody>
          <a:bodyPr wrap="none" rtlCol="0">
            <a:spAutoFit/>
          </a:bodyPr>
          <a:lstStyle/>
          <a:p>
            <a:r>
              <a:rPr lang="en-US" dirty="0" smtClean="0"/>
              <a:t>25 MHz</a:t>
            </a:r>
            <a:endParaRPr lang="en-US" dirty="0"/>
          </a:p>
        </p:txBody>
      </p:sp>
      <p:sp>
        <p:nvSpPr>
          <p:cNvPr id="10" name="TextBox 9"/>
          <p:cNvSpPr txBox="1"/>
          <p:nvPr/>
        </p:nvSpPr>
        <p:spPr>
          <a:xfrm>
            <a:off x="1685989" y="5486400"/>
            <a:ext cx="715260" cy="369332"/>
          </a:xfrm>
          <a:prstGeom prst="rect">
            <a:avLst/>
          </a:prstGeom>
          <a:noFill/>
        </p:spPr>
        <p:txBody>
          <a:bodyPr wrap="none" rtlCol="0">
            <a:spAutoFit/>
          </a:bodyPr>
          <a:lstStyle/>
          <a:p>
            <a:r>
              <a:rPr lang="en-US" dirty="0" smtClean="0"/>
              <a:t>00:52</a:t>
            </a:r>
            <a:endParaRPr lang="en-US" dirty="0"/>
          </a:p>
        </p:txBody>
      </p:sp>
      <p:sp>
        <p:nvSpPr>
          <p:cNvPr id="11" name="TextBox 10"/>
          <p:cNvSpPr txBox="1"/>
          <p:nvPr/>
        </p:nvSpPr>
        <p:spPr>
          <a:xfrm>
            <a:off x="4628329" y="5486400"/>
            <a:ext cx="715260" cy="369332"/>
          </a:xfrm>
          <a:prstGeom prst="rect">
            <a:avLst/>
          </a:prstGeom>
          <a:noFill/>
        </p:spPr>
        <p:txBody>
          <a:bodyPr wrap="none" rtlCol="0">
            <a:spAutoFit/>
          </a:bodyPr>
          <a:lstStyle/>
          <a:p>
            <a:r>
              <a:rPr lang="en-US" dirty="0" smtClean="0"/>
              <a:t>01:12</a:t>
            </a:r>
            <a:endParaRPr lang="en-US" dirty="0"/>
          </a:p>
        </p:txBody>
      </p:sp>
      <p:cxnSp>
        <p:nvCxnSpPr>
          <p:cNvPr id="17" name="Straight Connector 16"/>
          <p:cNvCxnSpPr/>
          <p:nvPr/>
        </p:nvCxnSpPr>
        <p:spPr>
          <a:xfrm>
            <a:off x="1981200" y="2590800"/>
            <a:ext cx="4800600" cy="40386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309549" y="5879068"/>
            <a:ext cx="1786451" cy="369332"/>
          </a:xfrm>
          <a:prstGeom prst="rect">
            <a:avLst/>
          </a:prstGeom>
          <a:noFill/>
        </p:spPr>
        <p:txBody>
          <a:bodyPr wrap="none" rtlCol="0">
            <a:spAutoFit/>
          </a:bodyPr>
          <a:lstStyle/>
          <a:p>
            <a:r>
              <a:rPr lang="en-US" dirty="0"/>
              <a:t>d</a:t>
            </a:r>
            <a:r>
              <a:rPr lang="en-US" dirty="0" smtClean="0"/>
              <a:t>f/dt ~0.1 MHz/s</a:t>
            </a:r>
            <a:endParaRPr lang="en-US" dirty="0"/>
          </a:p>
        </p:txBody>
      </p:sp>
      <p:cxnSp>
        <p:nvCxnSpPr>
          <p:cNvPr id="23" name="Straight Connector 22"/>
          <p:cNvCxnSpPr/>
          <p:nvPr/>
        </p:nvCxnSpPr>
        <p:spPr>
          <a:xfrm rot="5400000">
            <a:off x="6058694" y="6057106"/>
            <a:ext cx="1600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28540" y="5486400"/>
            <a:ext cx="2131481" cy="369332"/>
          </a:xfrm>
          <a:prstGeom prst="rect">
            <a:avLst/>
          </a:prstGeom>
          <a:noFill/>
        </p:spPr>
        <p:txBody>
          <a:bodyPr wrap="none" rtlCol="0">
            <a:spAutoFit/>
          </a:bodyPr>
          <a:lstStyle/>
          <a:p>
            <a:r>
              <a:rPr lang="en-US" dirty="0" smtClean="0"/>
              <a:t>01:22 DH Type II end</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1392</TotalTime>
  <Words>1540</Words>
  <Application>Microsoft Office PowerPoint</Application>
  <PresentationFormat>On-screen Show (4:3)</PresentationFormat>
  <Paragraphs>310</Paragraphs>
  <Slides>35</Slides>
  <Notes>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Relation between Type II Bursts and CMEs Inferred from STEREO Observations </vt:lpstr>
      <vt:lpstr>Motivation</vt:lpstr>
      <vt:lpstr>Motivation: CME height at metric type II onset is generally extrapolated. SECCHI/COR1 can solve this problem</vt:lpstr>
      <vt:lpstr>Onset of Shock, Type II, Particle Release</vt:lpstr>
      <vt:lpstr>Speed increase in the metric corona</vt:lpstr>
      <vt:lpstr>Overview</vt:lpstr>
      <vt:lpstr>Metric type II and CME Properties</vt:lpstr>
      <vt:lpstr>General Results</vt:lpstr>
      <vt:lpstr>Metric Type II</vt:lpstr>
      <vt:lpstr>SWAVES Type II</vt:lpstr>
      <vt:lpstr>DH Type II</vt:lpstr>
      <vt:lpstr>Slide 12</vt:lpstr>
      <vt:lpstr>CME at the Time of Type II</vt:lpstr>
      <vt:lpstr>COR1 + EUVI 284 images of the CME</vt:lpstr>
      <vt:lpstr>Disturbance Surrounding the CME</vt:lpstr>
      <vt:lpstr>CME Speed &amp; Va Profiles</vt:lpstr>
      <vt:lpstr>Alfven Speed can vary by a factor of 5</vt:lpstr>
      <vt:lpstr>Speed increase in the metric corona</vt:lpstr>
      <vt:lpstr>Drift – Rate Spectrum (metric)</vt:lpstr>
      <vt:lpstr>Slide 20</vt:lpstr>
      <vt:lpstr>Low frequency Part</vt:lpstr>
      <vt:lpstr>IP Type II</vt:lpstr>
      <vt:lpstr>Type II not Reported!</vt:lpstr>
      <vt:lpstr>metric to kilometric Type II</vt:lpstr>
      <vt:lpstr>Combining dynamic Spectrum with CME Height –Time </vt:lpstr>
      <vt:lpstr>Slide 26</vt:lpstr>
      <vt:lpstr>Impulsive Event</vt:lpstr>
      <vt:lpstr>Slide 28</vt:lpstr>
      <vt:lpstr>Impulsive Events</vt:lpstr>
      <vt:lpstr>Impulsive Events</vt:lpstr>
      <vt:lpstr>Slide 31</vt:lpstr>
      <vt:lpstr>Summary</vt:lpstr>
      <vt:lpstr>Double Peak in the 20071231 Event</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 Gopalswamy</dc:creator>
  <cp:lastModifiedBy>Nat Gopalswamy</cp:lastModifiedBy>
  <cp:revision>47</cp:revision>
  <dcterms:created xsi:type="dcterms:W3CDTF">2009-02-03T22:29:48Z</dcterms:created>
  <dcterms:modified xsi:type="dcterms:W3CDTF">2009-02-04T21:41:52Z</dcterms:modified>
</cp:coreProperties>
</file>